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2"/>
  </p:notesMasterIdLst>
  <p:sldIdLst>
    <p:sldId id="256" r:id="rId2"/>
    <p:sldId id="257" r:id="rId3"/>
    <p:sldId id="338" r:id="rId4"/>
    <p:sldId id="339" r:id="rId5"/>
    <p:sldId id="340" r:id="rId6"/>
    <p:sldId id="341" r:id="rId7"/>
    <p:sldId id="342" r:id="rId8"/>
    <p:sldId id="343" r:id="rId9"/>
    <p:sldId id="344" r:id="rId10"/>
    <p:sldId id="345" r:id="rId11"/>
    <p:sldId id="346" r:id="rId12"/>
    <p:sldId id="347" r:id="rId13"/>
    <p:sldId id="348" r:id="rId14"/>
    <p:sldId id="349" r:id="rId15"/>
    <p:sldId id="350" r:id="rId16"/>
    <p:sldId id="351" r:id="rId17"/>
    <p:sldId id="352" r:id="rId18"/>
    <p:sldId id="353" r:id="rId19"/>
    <p:sldId id="354" r:id="rId20"/>
    <p:sldId id="355" r:id="rId21"/>
    <p:sldId id="356" r:id="rId22"/>
    <p:sldId id="357" r:id="rId23"/>
    <p:sldId id="358" r:id="rId24"/>
    <p:sldId id="359" r:id="rId25"/>
    <p:sldId id="360" r:id="rId26"/>
    <p:sldId id="361" r:id="rId27"/>
    <p:sldId id="362" r:id="rId28"/>
    <p:sldId id="363" r:id="rId29"/>
    <p:sldId id="364" r:id="rId30"/>
    <p:sldId id="365" r:id="rId31"/>
  </p:sldIdLst>
  <p:sldSz cx="9144000" cy="5143500" type="screen16x9"/>
  <p:notesSz cx="6858000" cy="9144000"/>
  <p:embeddedFontLst>
    <p:embeddedFont>
      <p:font typeface="Inria Serif Light" panose="020B0604020202020204" charset="0"/>
      <p:regular r:id="rId33"/>
      <p:bold r:id="rId34"/>
      <p:italic r:id="rId35"/>
      <p:boldItalic r:id="rId36"/>
    </p:embeddedFont>
    <p:embeddedFont>
      <p:font typeface="Playfair Display" panose="020B0604020202020204" charset="0"/>
      <p:regular r:id="rId37"/>
      <p:bold r:id="rId38"/>
      <p:italic r:id="rId39"/>
      <p:boldItalic r:id="rId40"/>
    </p:embeddedFont>
    <p:embeddedFont>
      <p:font typeface="Playfair Display Medium" panose="020B0604020202020204" charset="0"/>
      <p:regular r:id="rId41"/>
      <p:bold r:id="rId42"/>
      <p:italic r:id="rId43"/>
      <p:boldItalic r:id="rId44"/>
    </p:embeddedFont>
    <p:embeddedFont>
      <p:font typeface="Inria Sans" panose="020B0604020202020204" charset="0"/>
      <p:regular r:id="rId45"/>
      <p:bold r:id="rId46"/>
      <p:italic r:id="rId47"/>
      <p:boldItalic r:id="rId48"/>
    </p:embeddedFont>
    <p:embeddedFont>
      <p:font typeface="Inria Serif" panose="020B0604020202020204" charset="0"/>
      <p:regular r:id="rId49"/>
      <p:bold r:id="rId50"/>
      <p:italic r:id="rId51"/>
      <p:boldItalic r:id="rId52"/>
    </p:embeddedFont>
    <p:embeddedFont>
      <p:font typeface="Inria Sans Light" panose="020B0604020202020204" charset="0"/>
      <p:regular r:id="rId53"/>
      <p:bold r:id="rId54"/>
      <p:italic r:id="rId55"/>
      <p:boldItalic r:id="rId5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A2B2A33-583F-4A8C-AD37-2EEC82F9E07C}">
  <a:tblStyle styleId="{4A2B2A33-583F-4A8C-AD37-2EEC82F9E07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3979" autoAdjust="0"/>
  </p:normalViewPr>
  <p:slideViewPr>
    <p:cSldViewPr snapToGrid="0">
      <p:cViewPr varScale="1">
        <p:scale>
          <a:sx n="86" d="100"/>
          <a:sy n="86" d="100"/>
        </p:scale>
        <p:origin x="860" y="40"/>
      </p:cViewPr>
      <p:guideLst/>
    </p:cSldViewPr>
  </p:slideViewPr>
  <p:outlineViewPr>
    <p:cViewPr>
      <p:scale>
        <a:sx n="33" d="100"/>
        <a:sy n="33" d="100"/>
      </p:scale>
      <p:origin x="0" y="-11535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7.fnt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font" Target="fonts/font15.fntdata"/><Relationship Id="rId50" Type="http://schemas.openxmlformats.org/officeDocument/2006/relationships/font" Target="fonts/font18.fntdata"/><Relationship Id="rId55" Type="http://schemas.openxmlformats.org/officeDocument/2006/relationships/font" Target="fonts/font2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font" Target="fonts/font14.fntdata"/><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9.fntdata"/><Relationship Id="rId54" Type="http://schemas.openxmlformats.org/officeDocument/2006/relationships/font" Target="fonts/font2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font" Target="fonts/font13.fntdata"/><Relationship Id="rId53" Type="http://schemas.openxmlformats.org/officeDocument/2006/relationships/font" Target="fonts/font21.fntdata"/><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49" Type="http://schemas.openxmlformats.org/officeDocument/2006/relationships/font" Target="fonts/font17.fntdata"/><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2.fntdata"/><Relationship Id="rId52" Type="http://schemas.openxmlformats.org/officeDocument/2006/relationships/font" Target="fonts/font20.fntdata"/><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font" Target="fonts/font16.fntdata"/><Relationship Id="rId56" Type="http://schemas.openxmlformats.org/officeDocument/2006/relationships/font" Target="fonts/font24.fntdata"/><Relationship Id="rId8" Type="http://schemas.openxmlformats.org/officeDocument/2006/relationships/slide" Target="slides/slide7.xml"/><Relationship Id="rId51" Type="http://schemas.openxmlformats.org/officeDocument/2006/relationships/font" Target="fonts/font19.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3"/>
        <p:cNvGrpSpPr/>
        <p:nvPr/>
      </p:nvGrpSpPr>
      <p:grpSpPr>
        <a:xfrm>
          <a:off x="0" y="0"/>
          <a:ext cx="0" cy="0"/>
          <a:chOff x="0" y="0"/>
          <a:chExt cx="0" cy="0"/>
        </a:xfrm>
      </p:grpSpPr>
      <p:sp>
        <p:nvSpPr>
          <p:cNvPr id="754" name="Google Shape;754;g10dc0cbb3cc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55" name="Google Shape;755;g10dc0cbb3cc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Alim &amp; Paris, 2017; Grande, 2015; Holmes &amp; González, 2017; Earth Charter Commission, 2000; Nolet, 2009; Santone, 2019; Thompson et. al., 2003;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0"/>
        <p:cNvGrpSpPr/>
        <p:nvPr/>
      </p:nvGrpSpPr>
      <p:grpSpPr>
        <a:xfrm>
          <a:off x="0" y="0"/>
          <a:ext cx="0" cy="0"/>
          <a:chOff x="0" y="0"/>
          <a:chExt cx="0" cy="0"/>
        </a:xfrm>
      </p:grpSpPr>
      <p:sp>
        <p:nvSpPr>
          <p:cNvPr id="761" name="Google Shape;761;g10dc0cbb3cc_0_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2" name="Google Shape;762;g10dc0cbb3cc_0_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Brundier et. al.; , 2020; Foley et. al., 2017; Frisk &amp; Larson, 2011; Lozano et. al., 2020; Merritt et. al.; UNECE, 2011; Wiek et. al., 2011</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7"/>
        <p:cNvGrpSpPr/>
        <p:nvPr/>
      </p:nvGrpSpPr>
      <p:grpSpPr>
        <a:xfrm>
          <a:off x="0" y="0"/>
          <a:ext cx="0" cy="0"/>
          <a:chOff x="0" y="0"/>
          <a:chExt cx="0" cy="0"/>
        </a:xfrm>
      </p:grpSpPr>
      <p:sp>
        <p:nvSpPr>
          <p:cNvPr id="768" name="Google Shape;768;g10dc0cbb3cc_0_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9" name="Google Shape;769;g10dc0cbb3cc_0_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Brundiers et. al., 2020; Cortese, 2003; Gibson, 2006; Frisk &amp; Larson, 2011; Lozano et. al., 2017; Nolet, 2009; Sipos et. al, 2008;  Wheeler et. al., 2008; Wiek et. al., 2008</a:t>
            </a:r>
            <a:endParaRPr/>
          </a:p>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4"/>
        <p:cNvGrpSpPr/>
        <p:nvPr/>
      </p:nvGrpSpPr>
      <p:grpSpPr>
        <a:xfrm>
          <a:off x="0" y="0"/>
          <a:ext cx="0" cy="0"/>
          <a:chOff x="0" y="0"/>
          <a:chExt cx="0" cy="0"/>
        </a:xfrm>
      </p:grpSpPr>
      <p:sp>
        <p:nvSpPr>
          <p:cNvPr id="775" name="Google Shape;775;g10dc0cbb3cc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6" name="Google Shape;776;g10dc0cbb3cc_0_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t>Researchers have identified how sustainability content is delivered is as important as the content itself (Christie et al., 2013; Mintz &amp; Tal, 2018; Nolet, 2016; Redman, Wiek &amp; Redman, 2018; Sipos et al., 2008; Widhalm, 2011). Identifying which instructional practices are used can assist instructors in moving to more of a postpositivist instructional model, making sure the “message matches the material.” All of the instructional approaches listed below show some common features. All of these experiences are learner-centered, where the instructor serves as the facilitator of the experience, instead of the direct deliverer of content. In addition, all of these approaches all have their origins of constructivism, where students construct their understanding by interacting with their prior knowledge. Finally, all of these approaches encourage applications of learning outside the walls of the classroom. In some cases the instructional materials evaluated do not match a support sustainability pedagogy. </a:t>
            </a:r>
            <a:endParaRPr/>
          </a:p>
          <a:p>
            <a:pPr marL="0" lvl="0" indent="0" algn="l" rtl="0">
              <a:spcBef>
                <a:spcPts val="0"/>
              </a:spcBef>
              <a:spcAft>
                <a:spcPts val="0"/>
              </a:spcAft>
              <a:buClr>
                <a:schemeClr val="dk1"/>
              </a:buClr>
              <a:buSzPts val="1100"/>
              <a:buFont typeface="Arial"/>
              <a:buNone/>
            </a:pPr>
            <a:endParaRPr/>
          </a:p>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2"/>
        <p:cNvGrpSpPr/>
        <p:nvPr/>
      </p:nvGrpSpPr>
      <p:grpSpPr>
        <a:xfrm>
          <a:off x="0" y="0"/>
          <a:ext cx="0" cy="0"/>
          <a:chOff x="0" y="0"/>
          <a:chExt cx="0" cy="0"/>
        </a:xfrm>
      </p:grpSpPr>
      <p:sp>
        <p:nvSpPr>
          <p:cNvPr id="783" name="Google Shape;783;g10dc0cbb3cc_0_7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84" name="Google Shape;784;g10dc0cbb3cc_0_7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9"/>
        <p:cNvGrpSpPr/>
        <p:nvPr/>
      </p:nvGrpSpPr>
      <p:grpSpPr>
        <a:xfrm>
          <a:off x="0" y="0"/>
          <a:ext cx="0" cy="0"/>
          <a:chOff x="0" y="0"/>
          <a:chExt cx="0" cy="0"/>
        </a:xfrm>
      </p:grpSpPr>
      <p:sp>
        <p:nvSpPr>
          <p:cNvPr id="790" name="Google Shape;790;g10dc0cbb3cc_0_8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1" name="Google Shape;791;g10dc0cbb3cc_0_8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6"/>
        <p:cNvGrpSpPr/>
        <p:nvPr/>
      </p:nvGrpSpPr>
      <p:grpSpPr>
        <a:xfrm>
          <a:off x="0" y="0"/>
          <a:ext cx="0" cy="0"/>
          <a:chOff x="0" y="0"/>
          <a:chExt cx="0" cy="0"/>
        </a:xfrm>
      </p:grpSpPr>
      <p:sp>
        <p:nvSpPr>
          <p:cNvPr id="797" name="Google Shape;797;g10dc0cbb3cc_0_9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8" name="Google Shape;798;g10dc0cbb3cc_0_9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3"/>
        <p:cNvGrpSpPr/>
        <p:nvPr/>
      </p:nvGrpSpPr>
      <p:grpSpPr>
        <a:xfrm>
          <a:off x="0" y="0"/>
          <a:ext cx="0" cy="0"/>
          <a:chOff x="0" y="0"/>
          <a:chExt cx="0" cy="0"/>
        </a:xfrm>
      </p:grpSpPr>
      <p:sp>
        <p:nvSpPr>
          <p:cNvPr id="804" name="Google Shape;804;g10dc0cbb3cc_0_9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5" name="Google Shape;805;g10dc0cbb3cc_0_9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0"/>
        <p:cNvGrpSpPr/>
        <p:nvPr/>
      </p:nvGrpSpPr>
      <p:grpSpPr>
        <a:xfrm>
          <a:off x="0" y="0"/>
          <a:ext cx="0" cy="0"/>
          <a:chOff x="0" y="0"/>
          <a:chExt cx="0" cy="0"/>
        </a:xfrm>
      </p:grpSpPr>
      <p:sp>
        <p:nvSpPr>
          <p:cNvPr id="811" name="Google Shape;811;g10dc0cbb3cc_0_10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2" name="Google Shape;812;g10dc0cbb3cc_0_10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7"/>
        <p:cNvGrpSpPr/>
        <p:nvPr/>
      </p:nvGrpSpPr>
      <p:grpSpPr>
        <a:xfrm>
          <a:off x="0" y="0"/>
          <a:ext cx="0" cy="0"/>
          <a:chOff x="0" y="0"/>
          <a:chExt cx="0" cy="0"/>
        </a:xfrm>
      </p:grpSpPr>
      <p:sp>
        <p:nvSpPr>
          <p:cNvPr id="818" name="Google Shape;818;g10dc0cbb3cc_0_10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19" name="Google Shape;819;g10dc0cbb3cc_0_10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12ec8f983f_0_5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12ec8f983f_0_5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4"/>
        <p:cNvGrpSpPr/>
        <p:nvPr/>
      </p:nvGrpSpPr>
      <p:grpSpPr>
        <a:xfrm>
          <a:off x="0" y="0"/>
          <a:ext cx="0" cy="0"/>
          <a:chOff x="0" y="0"/>
          <a:chExt cx="0" cy="0"/>
        </a:xfrm>
      </p:grpSpPr>
      <p:sp>
        <p:nvSpPr>
          <p:cNvPr id="825" name="Google Shape;825;g10dc0cbb3cc_0_1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26" name="Google Shape;826;g10dc0cbb3cc_0_1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Jay McTighe and Grant Wiggins</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2"/>
        <p:cNvGrpSpPr/>
        <p:nvPr/>
      </p:nvGrpSpPr>
      <p:grpSpPr>
        <a:xfrm>
          <a:off x="0" y="0"/>
          <a:ext cx="0" cy="0"/>
          <a:chOff x="0" y="0"/>
          <a:chExt cx="0" cy="0"/>
        </a:xfrm>
      </p:grpSpPr>
      <p:sp>
        <p:nvSpPr>
          <p:cNvPr id="833" name="Google Shape;833;g10dc0cbb3cc_0_1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4" name="Google Shape;834;g10dc0cbb3cc_0_1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4"/>
        <p:cNvGrpSpPr/>
        <p:nvPr/>
      </p:nvGrpSpPr>
      <p:grpSpPr>
        <a:xfrm>
          <a:off x="0" y="0"/>
          <a:ext cx="0" cy="0"/>
          <a:chOff x="0" y="0"/>
          <a:chExt cx="0" cy="0"/>
        </a:xfrm>
      </p:grpSpPr>
      <p:sp>
        <p:nvSpPr>
          <p:cNvPr id="845" name="Google Shape;845;g10dc0cbb3cc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46" name="Google Shape;846;g10dc0cbb3cc_0_1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3"/>
        <p:cNvGrpSpPr/>
        <p:nvPr/>
      </p:nvGrpSpPr>
      <p:grpSpPr>
        <a:xfrm>
          <a:off x="0" y="0"/>
          <a:ext cx="0" cy="0"/>
          <a:chOff x="0" y="0"/>
          <a:chExt cx="0" cy="0"/>
        </a:xfrm>
      </p:grpSpPr>
      <p:sp>
        <p:nvSpPr>
          <p:cNvPr id="854" name="Google Shape;854;g10dc0cbb3cc_0_14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5" name="Google Shape;855;g10dc0cbb3cc_0_14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0"/>
        <p:cNvGrpSpPr/>
        <p:nvPr/>
      </p:nvGrpSpPr>
      <p:grpSpPr>
        <a:xfrm>
          <a:off x="0" y="0"/>
          <a:ext cx="0" cy="0"/>
          <a:chOff x="0" y="0"/>
          <a:chExt cx="0" cy="0"/>
        </a:xfrm>
      </p:grpSpPr>
      <p:sp>
        <p:nvSpPr>
          <p:cNvPr id="861" name="Google Shape;861;g10dc0cbb3cc_0_1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2" name="Google Shape;862;g10dc0cbb3cc_0_1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7"/>
        <p:cNvGrpSpPr/>
        <p:nvPr/>
      </p:nvGrpSpPr>
      <p:grpSpPr>
        <a:xfrm>
          <a:off x="0" y="0"/>
          <a:ext cx="0" cy="0"/>
          <a:chOff x="0" y="0"/>
          <a:chExt cx="0" cy="0"/>
        </a:xfrm>
      </p:grpSpPr>
      <p:sp>
        <p:nvSpPr>
          <p:cNvPr id="868" name="Google Shape;868;g10dc753eea3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69" name="Google Shape;869;g10dc753eea3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4"/>
        <p:cNvGrpSpPr/>
        <p:nvPr/>
      </p:nvGrpSpPr>
      <p:grpSpPr>
        <a:xfrm>
          <a:off x="0" y="0"/>
          <a:ext cx="0" cy="0"/>
          <a:chOff x="0" y="0"/>
          <a:chExt cx="0" cy="0"/>
        </a:xfrm>
      </p:grpSpPr>
      <p:sp>
        <p:nvSpPr>
          <p:cNvPr id="875" name="Google Shape;875;g10dc0cbb3cc_0_15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76" name="Google Shape;876;g10dc0cbb3cc_0_15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1"/>
        <p:cNvGrpSpPr/>
        <p:nvPr/>
      </p:nvGrpSpPr>
      <p:grpSpPr>
        <a:xfrm>
          <a:off x="0" y="0"/>
          <a:ext cx="0" cy="0"/>
          <a:chOff x="0" y="0"/>
          <a:chExt cx="0" cy="0"/>
        </a:xfrm>
      </p:grpSpPr>
      <p:sp>
        <p:nvSpPr>
          <p:cNvPr id="882" name="Google Shape;882;g10dc0cbb3cc_0_1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83" name="Google Shape;883;g10dc0cbb3cc_0_1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9"/>
        <p:cNvGrpSpPr/>
        <p:nvPr/>
      </p:nvGrpSpPr>
      <p:grpSpPr>
        <a:xfrm>
          <a:off x="0" y="0"/>
          <a:ext cx="0" cy="0"/>
          <a:chOff x="0" y="0"/>
          <a:chExt cx="0" cy="0"/>
        </a:xfrm>
      </p:grpSpPr>
      <p:sp>
        <p:nvSpPr>
          <p:cNvPr id="890" name="Google Shape;890;g10dc0cbb3cc_0_1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1" name="Google Shape;891;g10dc0cbb3cc_0_1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7"/>
        <p:cNvGrpSpPr/>
        <p:nvPr/>
      </p:nvGrpSpPr>
      <p:grpSpPr>
        <a:xfrm>
          <a:off x="0" y="0"/>
          <a:ext cx="0" cy="0"/>
          <a:chOff x="0" y="0"/>
          <a:chExt cx="0" cy="0"/>
        </a:xfrm>
      </p:grpSpPr>
      <p:sp>
        <p:nvSpPr>
          <p:cNvPr id="898" name="Google Shape;898;g112fde2db0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9" name="Google Shape;899;g112fde2db0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9"/>
        <p:cNvGrpSpPr/>
        <p:nvPr/>
      </p:nvGrpSpPr>
      <p:grpSpPr>
        <a:xfrm>
          <a:off x="0" y="0"/>
          <a:ext cx="0" cy="0"/>
          <a:chOff x="0" y="0"/>
          <a:chExt cx="0" cy="0"/>
        </a:xfrm>
      </p:grpSpPr>
      <p:sp>
        <p:nvSpPr>
          <p:cNvPr id="700" name="Google Shape;700;g10dc0cbb3cc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1" name="Google Shape;701;g10dc0cbb3cc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6"/>
        <p:cNvGrpSpPr/>
        <p:nvPr/>
      </p:nvGrpSpPr>
      <p:grpSpPr>
        <a:xfrm>
          <a:off x="0" y="0"/>
          <a:ext cx="0" cy="0"/>
          <a:chOff x="0" y="0"/>
          <a:chExt cx="0" cy="0"/>
        </a:xfrm>
      </p:grpSpPr>
      <p:sp>
        <p:nvSpPr>
          <p:cNvPr id="707" name="Google Shape;707;g10dc0cbb3cc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08" name="Google Shape;708;g10dc0cbb3cc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3"/>
        <p:cNvGrpSpPr/>
        <p:nvPr/>
      </p:nvGrpSpPr>
      <p:grpSpPr>
        <a:xfrm>
          <a:off x="0" y="0"/>
          <a:ext cx="0" cy="0"/>
          <a:chOff x="0" y="0"/>
          <a:chExt cx="0" cy="0"/>
        </a:xfrm>
      </p:grpSpPr>
      <p:sp>
        <p:nvSpPr>
          <p:cNvPr id="714" name="Google Shape;714;g10dc0cbb3cc_0_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5" name="Google Shape;715;g10dc0cbb3cc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0"/>
        <p:cNvGrpSpPr/>
        <p:nvPr/>
      </p:nvGrpSpPr>
      <p:grpSpPr>
        <a:xfrm>
          <a:off x="0" y="0"/>
          <a:ext cx="0" cy="0"/>
          <a:chOff x="0" y="0"/>
          <a:chExt cx="0" cy="0"/>
        </a:xfrm>
      </p:grpSpPr>
      <p:sp>
        <p:nvSpPr>
          <p:cNvPr id="721" name="Google Shape;721;g10dc0cbb3c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2" name="Google Shape;722;g10dc0cbb3cc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0"/>
        <p:cNvGrpSpPr/>
        <p:nvPr/>
      </p:nvGrpSpPr>
      <p:grpSpPr>
        <a:xfrm>
          <a:off x="0" y="0"/>
          <a:ext cx="0" cy="0"/>
          <a:chOff x="0" y="0"/>
          <a:chExt cx="0" cy="0"/>
        </a:xfrm>
      </p:grpSpPr>
      <p:sp>
        <p:nvSpPr>
          <p:cNvPr id="731" name="Google Shape;731;g10dc0cbb3cc_0_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2" name="Google Shape;732;g10dc0cbb3cc_0_3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g10dc0cbb3cc_0_4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1" name="Google Shape;741;g10dc0cbb3cc_0_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Foley et. al., 2017; Hakovirta and Denuwara, 2020; Mintz &amp; Tal, 2014; Nolet, 2009; Rieckmann, 2012; WCED, 1987; Yavetz et. al., 2009</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6"/>
        <p:cNvGrpSpPr/>
        <p:nvPr/>
      </p:nvGrpSpPr>
      <p:grpSpPr>
        <a:xfrm>
          <a:off x="0" y="0"/>
          <a:ext cx="0" cy="0"/>
          <a:chOff x="0" y="0"/>
          <a:chExt cx="0" cy="0"/>
        </a:xfrm>
      </p:grpSpPr>
      <p:sp>
        <p:nvSpPr>
          <p:cNvPr id="747" name="Google Shape;747;g10dc0cbb3cc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48" name="Google Shape;748;g10dc0cbb3cc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Cabrera &amp; Cabrera, 2015; Capra &amp; Luisi, 2016; Cortese, 2003; Frisk &amp; Larson, 2011; Meadows, 2008; Nolet, 2009; Wheeler et. al., 2008; Yavetz et. al, 2009</a:t>
            </a: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creativecommons.org/licenses/by-nc-sa/4.0/?ref=chooser-v1" TargetMode="External"/><Relationship Id="rId2" Type="http://schemas.openxmlformats.org/officeDocument/2006/relationships/hyperlink" Target="http://www.slidescarnival.com"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2"/>
          <p:cNvSpPr/>
          <p:nvPr/>
        </p:nvSpPr>
        <p:spPr>
          <a:xfrm>
            <a:off x="0" y="2571750"/>
            <a:ext cx="9144000" cy="2571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txBox="1">
            <a:spLocks noGrp="1"/>
          </p:cNvSpPr>
          <p:nvPr>
            <p:ph type="ctrTitle"/>
          </p:nvPr>
        </p:nvSpPr>
        <p:spPr>
          <a:xfrm>
            <a:off x="702900" y="1361354"/>
            <a:ext cx="3724500" cy="1159800"/>
          </a:xfrm>
          <a:prstGeom prst="rect">
            <a:avLst/>
          </a:prstGeom>
        </p:spPr>
        <p:txBody>
          <a:bodyPr spcFirstLastPara="1" wrap="square" lIns="0" tIns="0" rIns="0" bIns="0" anchor="b"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4" name="Google Shape;14;p2"/>
          <p:cNvSpPr/>
          <p:nvPr/>
        </p:nvSpPr>
        <p:spPr>
          <a:xfrm>
            <a:off x="8227900" y="-1675"/>
            <a:ext cx="916200" cy="916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 name="Google Shape;15;p2"/>
          <p:cNvGrpSpPr/>
          <p:nvPr/>
        </p:nvGrpSpPr>
        <p:grpSpPr>
          <a:xfrm>
            <a:off x="8415734" y="143125"/>
            <a:ext cx="612668" cy="612668"/>
            <a:chOff x="5941025" y="3634400"/>
            <a:chExt cx="467650" cy="467650"/>
          </a:xfrm>
        </p:grpSpPr>
        <p:sp>
          <p:nvSpPr>
            <p:cNvPr id="16" name="Google Shape;16;p2"/>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6202850" y="3720875"/>
              <a:ext cx="204000" cy="278875"/>
            </a:xfrm>
            <a:custGeom>
              <a:avLst/>
              <a:gdLst/>
              <a:ahLst/>
              <a:cxnLst/>
              <a:rect l="l" t="t" r="r" b="b"/>
              <a:pathLst>
                <a:path w="8160" h="11155" fill="none" extrusionOk="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Google Shape;22;p2"/>
          <p:cNvSpPr txBox="1"/>
          <p:nvPr/>
        </p:nvSpPr>
        <p:spPr>
          <a:xfrm>
            <a:off x="0" y="4687750"/>
            <a:ext cx="3331800" cy="455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700" dirty="0" smtClean="0">
                <a:solidFill>
                  <a:schemeClr val="dk1"/>
                </a:solidFill>
                <a:latin typeface="Inria Serif Light"/>
                <a:ea typeface="Inria Serif Light"/>
                <a:cs typeface="Inria Serif Light"/>
                <a:sym typeface="Inria Serif Light"/>
              </a:rPr>
              <a:t>Presentation </a:t>
            </a:r>
            <a:r>
              <a:rPr lang="en" sz="700" dirty="0">
                <a:solidFill>
                  <a:schemeClr val="dk1"/>
                </a:solidFill>
                <a:latin typeface="Inria Serif Light"/>
                <a:ea typeface="Inria Serif Light"/>
                <a:cs typeface="Inria Serif Light"/>
                <a:sym typeface="Inria Serif Light"/>
              </a:rPr>
              <a:t>template by </a:t>
            </a:r>
            <a:r>
              <a:rPr lang="en" sz="700" u="sng" dirty="0">
                <a:solidFill>
                  <a:schemeClr val="hlink"/>
                </a:solidFill>
                <a:latin typeface="Inria Serif Light"/>
                <a:ea typeface="Inria Serif Light"/>
                <a:cs typeface="Inria Serif Light"/>
                <a:sym typeface="Inria Serif Light"/>
                <a:hlinkClick r:id="rId2"/>
              </a:rPr>
              <a:t>SlidesCarnival</a:t>
            </a:r>
            <a:endParaRPr sz="700" dirty="0">
              <a:solidFill>
                <a:schemeClr val="dk1"/>
              </a:solidFill>
              <a:latin typeface="Inria Serif Light"/>
              <a:ea typeface="Inria Serif Light"/>
              <a:cs typeface="Inria Serif Light"/>
              <a:sym typeface="Inria Serif Light"/>
            </a:endParaRPr>
          </a:p>
          <a:p>
            <a:pPr marL="0" lvl="0" indent="0" algn="l" rtl="0">
              <a:spcBef>
                <a:spcPts val="0"/>
              </a:spcBef>
              <a:spcAft>
                <a:spcPts val="0"/>
              </a:spcAft>
              <a:buNone/>
            </a:pPr>
            <a:r>
              <a:rPr lang="en" sz="700" dirty="0">
                <a:solidFill>
                  <a:schemeClr val="dk1"/>
                </a:solidFill>
                <a:latin typeface="Inria Serif Light"/>
                <a:ea typeface="Inria Serif Light"/>
                <a:cs typeface="Inria Serif Light"/>
                <a:sym typeface="Inria Serif Light"/>
              </a:rPr>
              <a:t>Except where noted otherwise this work is licensed under </a:t>
            </a:r>
            <a:r>
              <a:rPr lang="en" sz="700" u="sng" dirty="0">
                <a:solidFill>
                  <a:schemeClr val="hlink"/>
                </a:solidFill>
                <a:latin typeface="Inria Serif Light"/>
                <a:ea typeface="Inria Serif Light"/>
                <a:cs typeface="Inria Serif Light"/>
                <a:sym typeface="Inria Serif Light"/>
                <a:hlinkClick r:id="rId3"/>
              </a:rPr>
              <a:t>CC BY-NC-SA 4.0</a:t>
            </a:r>
            <a:endParaRPr sz="700" dirty="0">
              <a:solidFill>
                <a:schemeClr val="dk1"/>
              </a:solidFill>
              <a:latin typeface="Inria Serif Light"/>
              <a:ea typeface="Inria Serif Light"/>
              <a:cs typeface="Inria Serif Light"/>
              <a:sym typeface="Inria Serif Light"/>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with transparent frame">
  <p:cSld name="BLANK_1">
    <p:bg>
      <p:bgPr>
        <a:solidFill>
          <a:schemeClr val="lt1"/>
        </a:solidFill>
        <a:effectLst/>
      </p:bgPr>
    </p:bg>
    <p:spTree>
      <p:nvGrpSpPr>
        <p:cNvPr id="1" name="Shape 68"/>
        <p:cNvGrpSpPr/>
        <p:nvPr/>
      </p:nvGrpSpPr>
      <p:grpSpPr>
        <a:xfrm>
          <a:off x="0" y="0"/>
          <a:ext cx="0" cy="0"/>
          <a:chOff x="0" y="0"/>
          <a:chExt cx="0" cy="0"/>
        </a:xfrm>
      </p:grpSpPr>
      <p:sp>
        <p:nvSpPr>
          <p:cNvPr id="69" name="Google Shape;69;p12"/>
          <p:cNvSpPr/>
          <p:nvPr/>
        </p:nvSpPr>
        <p:spPr>
          <a:xfrm>
            <a:off x="0" y="0"/>
            <a:ext cx="9144000" cy="5143500"/>
          </a:xfrm>
          <a:prstGeom prst="frame">
            <a:avLst>
              <a:gd name="adj1" fmla="val 8849"/>
            </a:avLst>
          </a:prstGeom>
          <a:solidFill>
            <a:srgbClr val="3B1106">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2"/>
          <p:cNvSpPr txBox="1">
            <a:spLocks noGrp="1"/>
          </p:cNvSpPr>
          <p:nvPr>
            <p:ph type="sldNum" idx="12"/>
          </p:nvPr>
        </p:nvSpPr>
        <p:spPr>
          <a:xfrm>
            <a:off x="8688300" y="4687750"/>
            <a:ext cx="455700" cy="455700"/>
          </a:xfrm>
          <a:prstGeom prst="rect">
            <a:avLst/>
          </a:prstGeom>
          <a:solidFill>
            <a:srgbClr val="3B1106">
              <a:alpha val="6150"/>
            </a:srgbClr>
          </a:solidFill>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chemeClr val="accent2"/>
        </a:solidFill>
        <a:effectLst/>
      </p:bgPr>
    </p:bg>
    <p:spTree>
      <p:nvGrpSpPr>
        <p:cNvPr id="1" name="Shape 23"/>
        <p:cNvGrpSpPr/>
        <p:nvPr/>
      </p:nvGrpSpPr>
      <p:grpSpPr>
        <a:xfrm>
          <a:off x="0" y="0"/>
          <a:ext cx="0" cy="0"/>
          <a:chOff x="0" y="0"/>
          <a:chExt cx="0" cy="0"/>
        </a:xfrm>
      </p:grpSpPr>
      <p:sp>
        <p:nvSpPr>
          <p:cNvPr id="24" name="Google Shape;24;p3"/>
          <p:cNvSpPr/>
          <p:nvPr/>
        </p:nvSpPr>
        <p:spPr>
          <a:xfrm>
            <a:off x="0" y="2571750"/>
            <a:ext cx="9144000" cy="2571900"/>
          </a:xfrm>
          <a:prstGeom prst="rect">
            <a:avLst/>
          </a:prstGeom>
          <a:solidFill>
            <a:srgbClr val="3B1106">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txBox="1">
            <a:spLocks noGrp="1"/>
          </p:cNvSpPr>
          <p:nvPr>
            <p:ph type="ctrTitle"/>
          </p:nvPr>
        </p:nvSpPr>
        <p:spPr>
          <a:xfrm>
            <a:off x="702900" y="1233658"/>
            <a:ext cx="4746000" cy="11598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26" name="Google Shape;26;p3"/>
          <p:cNvSpPr txBox="1">
            <a:spLocks noGrp="1"/>
          </p:cNvSpPr>
          <p:nvPr>
            <p:ph type="subTitle" idx="1"/>
          </p:nvPr>
        </p:nvSpPr>
        <p:spPr>
          <a:xfrm>
            <a:off x="702900" y="2787333"/>
            <a:ext cx="4746000" cy="299400"/>
          </a:xfrm>
          <a:prstGeom prst="rect">
            <a:avLst/>
          </a:prstGeom>
        </p:spPr>
        <p:txBody>
          <a:bodyPr spcFirstLastPara="1" wrap="square" lIns="0" tIns="0" rIns="0" bIns="0" anchor="t" anchorCtr="0">
            <a:noAutofit/>
          </a:bodyPr>
          <a:lstStyle>
            <a:lvl1pPr lvl="0" rtl="0">
              <a:spcBef>
                <a:spcPts val="0"/>
              </a:spcBef>
              <a:spcAft>
                <a:spcPts val="0"/>
              </a:spcAft>
              <a:buClr>
                <a:schemeClr val="dk1"/>
              </a:buClr>
              <a:buSzPts val="1400"/>
              <a:buFont typeface="Inria Sans Light"/>
              <a:buNone/>
              <a:defRPr sz="1400">
                <a:latin typeface="Inria Sans Light"/>
                <a:ea typeface="Inria Sans Light"/>
                <a:cs typeface="Inria Sans Light"/>
                <a:sym typeface="Inria Sans Light"/>
              </a:defRPr>
            </a:lvl1pPr>
            <a:lvl2pPr lvl="1" rtl="0">
              <a:spcBef>
                <a:spcPts val="600"/>
              </a:spcBef>
              <a:spcAft>
                <a:spcPts val="0"/>
              </a:spcAft>
              <a:buClr>
                <a:schemeClr val="dk1"/>
              </a:buClr>
              <a:buSzPts val="1400"/>
              <a:buNone/>
              <a:defRPr sz="1400"/>
            </a:lvl2pPr>
            <a:lvl3pPr lvl="2" rtl="0">
              <a:spcBef>
                <a:spcPts val="600"/>
              </a:spcBef>
              <a:spcAft>
                <a:spcPts val="0"/>
              </a:spcAft>
              <a:buClr>
                <a:schemeClr val="dk1"/>
              </a:buClr>
              <a:buSzPts val="1400"/>
              <a:buNone/>
              <a:defRPr sz="1400"/>
            </a:lvl3pPr>
            <a:lvl4pPr lvl="3" rtl="0">
              <a:spcBef>
                <a:spcPts val="600"/>
              </a:spcBef>
              <a:spcAft>
                <a:spcPts val="0"/>
              </a:spcAft>
              <a:buSzPts val="1400"/>
              <a:buNone/>
              <a:defRPr sz="1400"/>
            </a:lvl4pPr>
            <a:lvl5pPr lvl="4" rtl="0">
              <a:spcBef>
                <a:spcPts val="600"/>
              </a:spcBef>
              <a:spcAft>
                <a:spcPts val="0"/>
              </a:spcAft>
              <a:buSzPts val="1400"/>
              <a:buNone/>
              <a:defRPr sz="1400"/>
            </a:lvl5pPr>
            <a:lvl6pPr lvl="5" rtl="0">
              <a:spcBef>
                <a:spcPts val="600"/>
              </a:spcBef>
              <a:spcAft>
                <a:spcPts val="0"/>
              </a:spcAft>
              <a:buSzPts val="1400"/>
              <a:buNone/>
              <a:defRPr sz="1400"/>
            </a:lvl6pPr>
            <a:lvl7pPr lvl="6" rtl="0">
              <a:spcBef>
                <a:spcPts val="600"/>
              </a:spcBef>
              <a:spcAft>
                <a:spcPts val="0"/>
              </a:spcAft>
              <a:buSzPts val="1400"/>
              <a:buNone/>
              <a:defRPr sz="1400"/>
            </a:lvl7pPr>
            <a:lvl8pPr lvl="7" rtl="0">
              <a:spcBef>
                <a:spcPts val="600"/>
              </a:spcBef>
              <a:spcAft>
                <a:spcPts val="0"/>
              </a:spcAft>
              <a:buSzPts val="1400"/>
              <a:buNone/>
              <a:defRPr sz="1400"/>
            </a:lvl8pPr>
            <a:lvl9pPr lvl="8" rtl="0">
              <a:spcBef>
                <a:spcPts val="600"/>
              </a:spcBef>
              <a:spcAft>
                <a:spcPts val="600"/>
              </a:spcAft>
              <a:buSzPts val="1400"/>
              <a:buNone/>
              <a:defRPr sz="1400"/>
            </a:lvl9pPr>
          </a:lstStyle>
          <a:p>
            <a:endParaRPr dirty="0"/>
          </a:p>
        </p:txBody>
      </p:sp>
      <p:sp>
        <p:nvSpPr>
          <p:cNvPr id="27" name="Google Shape;27;p3"/>
          <p:cNvSpPr/>
          <p:nvPr/>
        </p:nvSpPr>
        <p:spPr>
          <a:xfrm>
            <a:off x="5928400" y="916150"/>
            <a:ext cx="2299500" cy="3311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endParaRPr>
          </a:p>
        </p:txBody>
      </p:sp>
      <p:sp>
        <p:nvSpPr>
          <p:cNvPr id="28" name="Google Shape;28;p3"/>
          <p:cNvSpPr/>
          <p:nvPr/>
        </p:nvSpPr>
        <p:spPr>
          <a:xfrm>
            <a:off x="8227900" y="4227300"/>
            <a:ext cx="916200" cy="9162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1"/>
        </a:solidFill>
        <a:effectLst/>
      </p:bgPr>
    </p:bg>
    <p:spTree>
      <p:nvGrpSpPr>
        <p:cNvPr id="1" name="Shape 29"/>
        <p:cNvGrpSpPr/>
        <p:nvPr/>
      </p:nvGrpSpPr>
      <p:grpSpPr>
        <a:xfrm>
          <a:off x="0" y="0"/>
          <a:ext cx="0" cy="0"/>
          <a:chOff x="0" y="0"/>
          <a:chExt cx="0" cy="0"/>
        </a:xfrm>
      </p:grpSpPr>
      <p:sp>
        <p:nvSpPr>
          <p:cNvPr id="30" name="Google Shape;30;p4"/>
          <p:cNvSpPr/>
          <p:nvPr/>
        </p:nvSpPr>
        <p:spPr>
          <a:xfrm>
            <a:off x="2307300" y="921000"/>
            <a:ext cx="6836700" cy="4222500"/>
          </a:xfrm>
          <a:prstGeom prst="rect">
            <a:avLst/>
          </a:prstGeom>
          <a:solidFill>
            <a:srgbClr val="3B1106">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lvl1pPr marL="457200" lvl="0" indent="-431800" rtl="0">
              <a:spcBef>
                <a:spcPts val="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1pPr>
            <a:lvl2pPr marL="914400" lvl="1"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2pPr>
            <a:lvl3pPr marL="1371600" lvl="2"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3pPr>
            <a:lvl4pPr marL="1828800" lvl="3"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4pPr>
            <a:lvl5pPr marL="2286000" lvl="4"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5pPr>
            <a:lvl6pPr marL="2743200" lvl="5"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6pPr>
            <a:lvl7pPr marL="3200400" lvl="6"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7pPr>
            <a:lvl8pPr marL="3657600" lvl="7"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8pPr>
            <a:lvl9pPr marL="4114800" lvl="8" indent="-431800" rtl="0">
              <a:spcBef>
                <a:spcPts val="600"/>
              </a:spcBef>
              <a:spcAft>
                <a:spcPts val="600"/>
              </a:spcAft>
              <a:buClr>
                <a:schemeClr val="lt1"/>
              </a:buClr>
              <a:buSzPts val="3200"/>
              <a:buFont typeface="Inria Sans"/>
              <a:buChar char="■"/>
              <a:defRPr sz="3200" i="1">
                <a:solidFill>
                  <a:schemeClr val="lt1"/>
                </a:solidFill>
                <a:latin typeface="Inria Sans"/>
                <a:ea typeface="Inria Sans"/>
                <a:cs typeface="Inria Sans"/>
                <a:sym typeface="Inria Sans"/>
              </a:defRPr>
            </a:lvl9pPr>
          </a:lstStyle>
          <a:p>
            <a:endParaRPr/>
          </a:p>
        </p:txBody>
      </p:sp>
      <p:sp>
        <p:nvSpPr>
          <p:cNvPr id="32" name="Google Shape;32;p4"/>
          <p:cNvSpPr txBox="1"/>
          <p:nvPr/>
        </p:nvSpPr>
        <p:spPr>
          <a:xfrm>
            <a:off x="213450" y="600536"/>
            <a:ext cx="1957200" cy="653700"/>
          </a:xfrm>
          <a:prstGeom prst="rect">
            <a:avLst/>
          </a:prstGeom>
          <a:noFill/>
          <a:ln>
            <a:noFill/>
          </a:ln>
        </p:spPr>
        <p:txBody>
          <a:bodyPr spcFirstLastPara="1" wrap="square" lIns="0" tIns="0" rIns="0" bIns="0" anchor="t" anchorCtr="0">
            <a:noAutofit/>
          </a:bodyPr>
          <a:lstStyle/>
          <a:p>
            <a:pPr marL="0" lvl="0" indent="0" algn="r" rtl="0">
              <a:spcBef>
                <a:spcPts val="0"/>
              </a:spcBef>
              <a:spcAft>
                <a:spcPts val="0"/>
              </a:spcAft>
              <a:buNone/>
            </a:pPr>
            <a:r>
              <a:rPr lang="en" sz="9600" b="1">
                <a:solidFill>
                  <a:schemeClr val="lt2"/>
                </a:solidFill>
                <a:latin typeface="Inria Serif"/>
                <a:ea typeface="Inria Serif"/>
                <a:cs typeface="Inria Serif"/>
                <a:sym typeface="Inria Serif"/>
              </a:rPr>
              <a:t>“</a:t>
            </a:r>
            <a:endParaRPr sz="9600" b="1">
              <a:solidFill>
                <a:schemeClr val="lt2"/>
              </a:solidFill>
              <a:latin typeface="Inria Serif"/>
              <a:ea typeface="Inria Serif"/>
              <a:cs typeface="Inria Serif"/>
              <a:sym typeface="Inria Serif"/>
            </a:endParaRPr>
          </a:p>
        </p:txBody>
      </p:sp>
      <p:sp>
        <p:nvSpPr>
          <p:cNvPr id="33" name="Google Shape;33;p4"/>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4"/>
        <p:cNvGrpSpPr/>
        <p:nvPr/>
      </p:nvGrpSpPr>
      <p:grpSpPr>
        <a:xfrm>
          <a:off x="0" y="0"/>
          <a:ext cx="0" cy="0"/>
          <a:chOff x="0" y="0"/>
          <a:chExt cx="0" cy="0"/>
        </a:xfrm>
      </p:grpSpPr>
      <p:sp>
        <p:nvSpPr>
          <p:cNvPr id="35" name="Google Shape;35;p5"/>
          <p:cNvSpPr/>
          <p:nvPr/>
        </p:nvSpPr>
        <p:spPr>
          <a:xfrm>
            <a:off x="2307300" y="921000"/>
            <a:ext cx="6836700" cy="4222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lvl1pPr lvl="0" rtl="0">
              <a:spcBef>
                <a:spcPts val="0"/>
              </a:spcBef>
              <a:spcAft>
                <a:spcPts val="0"/>
              </a:spcAft>
              <a:buSzPts val="2000"/>
              <a:buNone/>
              <a:defRPr sz="2000"/>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37" name="Google Shape;37;p5"/>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Font typeface="Inria Sans Light"/>
              <a:buChar char="▫"/>
              <a:defRPr>
                <a:latin typeface="Inria Sans Light"/>
                <a:ea typeface="Inria Sans Light"/>
                <a:cs typeface="Inria Sans Light"/>
                <a:sym typeface="Inria Sans Light"/>
              </a:defRPr>
            </a:lvl1pPr>
            <a:lvl2pPr marL="914400" lvl="1" indent="-342900" rtl="0">
              <a:spcBef>
                <a:spcPts val="600"/>
              </a:spcBef>
              <a:spcAft>
                <a:spcPts val="0"/>
              </a:spcAft>
              <a:buSzPts val="1800"/>
              <a:buFont typeface="Inria Sans Light"/>
              <a:buChar char="▪"/>
              <a:defRPr>
                <a:latin typeface="Inria Sans Light"/>
                <a:ea typeface="Inria Sans Light"/>
                <a:cs typeface="Inria Sans Light"/>
                <a:sym typeface="Inria Sans Light"/>
              </a:defRPr>
            </a:lvl2pPr>
            <a:lvl3pPr marL="1371600" lvl="2" indent="-342900" rtl="0">
              <a:spcBef>
                <a:spcPts val="600"/>
              </a:spcBef>
              <a:spcAft>
                <a:spcPts val="0"/>
              </a:spcAft>
              <a:buSzPts val="1800"/>
              <a:buFont typeface="Inria Sans Light"/>
              <a:buChar char="▫"/>
              <a:defRPr>
                <a:latin typeface="Inria Sans Light"/>
                <a:ea typeface="Inria Sans Light"/>
                <a:cs typeface="Inria Sans Light"/>
                <a:sym typeface="Inria Sans Light"/>
              </a:defRPr>
            </a:lvl3pPr>
            <a:lvl4pPr marL="1828800" lvl="3"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4pPr>
            <a:lvl5pPr marL="2286000" lvl="4"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5pPr>
            <a:lvl6pPr marL="2743200" lvl="5"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6pPr>
            <a:lvl7pPr marL="3200400" lvl="6"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7pPr>
            <a:lvl8pPr marL="3657600" lvl="7"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8pPr>
            <a:lvl9pPr marL="4114800" lvl="8" indent="-323850" rtl="0">
              <a:spcBef>
                <a:spcPts val="600"/>
              </a:spcBef>
              <a:spcAft>
                <a:spcPts val="600"/>
              </a:spcAft>
              <a:buSzPts val="1500"/>
              <a:buFont typeface="Inria Sans Light"/>
              <a:buChar char="■"/>
              <a:defRPr>
                <a:latin typeface="Inria Sans Light"/>
                <a:ea typeface="Inria Sans Light"/>
                <a:cs typeface="Inria Sans Light"/>
                <a:sym typeface="Inria Sans Light"/>
              </a:defRPr>
            </a:lvl9pPr>
          </a:lstStyle>
          <a:p>
            <a:endParaRPr/>
          </a:p>
        </p:txBody>
      </p:sp>
      <p:sp>
        <p:nvSpPr>
          <p:cNvPr id="38" name="Google Shape;38;p5"/>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39"/>
        <p:cNvGrpSpPr/>
        <p:nvPr/>
      </p:nvGrpSpPr>
      <p:grpSpPr>
        <a:xfrm>
          <a:off x="0" y="0"/>
          <a:ext cx="0" cy="0"/>
          <a:chOff x="0" y="0"/>
          <a:chExt cx="0" cy="0"/>
        </a:xfrm>
      </p:grpSpPr>
      <p:sp>
        <p:nvSpPr>
          <p:cNvPr id="40" name="Google Shape;40;p6"/>
          <p:cNvSpPr/>
          <p:nvPr/>
        </p:nvSpPr>
        <p:spPr>
          <a:xfrm>
            <a:off x="4572000" y="0"/>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6"/>
          <p:cNvSpPr txBox="1">
            <a:spLocks noGrp="1"/>
          </p:cNvSpPr>
          <p:nvPr>
            <p:ph type="title"/>
          </p:nvPr>
        </p:nvSpPr>
        <p:spPr>
          <a:xfrm>
            <a:off x="455700" y="1586238"/>
            <a:ext cx="3623100" cy="334800"/>
          </a:xfrm>
          <a:prstGeom prst="rect">
            <a:avLst/>
          </a:prstGeom>
        </p:spPr>
        <p:txBody>
          <a:bodyPr spcFirstLastPara="1" wrap="square" lIns="0" tIns="0" rIns="0" bIns="0" anchor="b" anchorCtr="0">
            <a:noAutofit/>
          </a:bodyPr>
          <a:lstStyle>
            <a:lvl1pPr lvl="0" rtl="0">
              <a:spcBef>
                <a:spcPts val="0"/>
              </a:spcBef>
              <a:spcAft>
                <a:spcPts val="0"/>
              </a:spcAft>
              <a:buSzPts val="20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42" name="Google Shape;42;p6"/>
          <p:cNvSpPr txBox="1">
            <a:spLocks noGrp="1"/>
          </p:cNvSpPr>
          <p:nvPr>
            <p:ph type="body" idx="1"/>
          </p:nvPr>
        </p:nvSpPr>
        <p:spPr>
          <a:xfrm>
            <a:off x="455700" y="2139163"/>
            <a:ext cx="3623100" cy="14181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Font typeface="Inria Sans Light"/>
              <a:buChar char="▫"/>
              <a:defRPr>
                <a:latin typeface="Inria Sans Light"/>
                <a:ea typeface="Inria Sans Light"/>
                <a:cs typeface="Inria Sans Light"/>
                <a:sym typeface="Inria Sans Light"/>
              </a:defRPr>
            </a:lvl1pPr>
            <a:lvl2pPr marL="914400" lvl="1" indent="-342900" rtl="0">
              <a:spcBef>
                <a:spcPts val="600"/>
              </a:spcBef>
              <a:spcAft>
                <a:spcPts val="0"/>
              </a:spcAft>
              <a:buSzPts val="1800"/>
              <a:buFont typeface="Inria Sans Light"/>
              <a:buChar char="▪"/>
              <a:defRPr>
                <a:latin typeface="Inria Sans Light"/>
                <a:ea typeface="Inria Sans Light"/>
                <a:cs typeface="Inria Sans Light"/>
                <a:sym typeface="Inria Sans Light"/>
              </a:defRPr>
            </a:lvl2pPr>
            <a:lvl3pPr marL="1371600" lvl="2" indent="-342900" rtl="0">
              <a:spcBef>
                <a:spcPts val="600"/>
              </a:spcBef>
              <a:spcAft>
                <a:spcPts val="0"/>
              </a:spcAft>
              <a:buSzPts val="1800"/>
              <a:buFont typeface="Inria Sans Light"/>
              <a:buChar char="▫"/>
              <a:defRPr>
                <a:latin typeface="Inria Sans Light"/>
                <a:ea typeface="Inria Sans Light"/>
                <a:cs typeface="Inria Sans Light"/>
                <a:sym typeface="Inria Sans Light"/>
              </a:defRPr>
            </a:lvl3pPr>
            <a:lvl4pPr marL="1828800" lvl="3"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4pPr>
            <a:lvl5pPr marL="2286000" lvl="4"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5pPr>
            <a:lvl6pPr marL="2743200" lvl="5"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6pPr>
            <a:lvl7pPr marL="3200400" lvl="6"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7pPr>
            <a:lvl8pPr marL="3657600" lvl="7"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8pPr>
            <a:lvl9pPr marL="4114800" lvl="8" indent="-323850" rtl="0">
              <a:spcBef>
                <a:spcPts val="600"/>
              </a:spcBef>
              <a:spcAft>
                <a:spcPts val="600"/>
              </a:spcAft>
              <a:buSzPts val="1500"/>
              <a:buFont typeface="Inria Sans Light"/>
              <a:buChar char="■"/>
              <a:defRPr>
                <a:latin typeface="Inria Sans Light"/>
                <a:ea typeface="Inria Sans Light"/>
                <a:cs typeface="Inria Sans Light"/>
                <a:sym typeface="Inria Sans Light"/>
              </a:defRPr>
            </a:lvl9pPr>
          </a:lstStyle>
          <a:p>
            <a:endParaRPr/>
          </a:p>
        </p:txBody>
      </p:sp>
      <p:sp>
        <p:nvSpPr>
          <p:cNvPr id="43" name="Google Shape;43;p6"/>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4"/>
        <p:cNvGrpSpPr/>
        <p:nvPr/>
      </p:nvGrpSpPr>
      <p:grpSpPr>
        <a:xfrm>
          <a:off x="0" y="0"/>
          <a:ext cx="0" cy="0"/>
          <a:chOff x="0" y="0"/>
          <a:chExt cx="0" cy="0"/>
        </a:xfrm>
      </p:grpSpPr>
      <p:sp>
        <p:nvSpPr>
          <p:cNvPr id="45" name="Google Shape;45;p7"/>
          <p:cNvSpPr/>
          <p:nvPr/>
        </p:nvSpPr>
        <p:spPr>
          <a:xfrm>
            <a:off x="2307300" y="921000"/>
            <a:ext cx="6836700" cy="4222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7"/>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lvl1pPr lvl="0" rtl="0">
              <a:spcBef>
                <a:spcPts val="0"/>
              </a:spcBef>
              <a:spcAft>
                <a:spcPts val="0"/>
              </a:spcAft>
              <a:buSzPts val="20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47" name="Google Shape;47;p7"/>
          <p:cNvSpPr txBox="1">
            <a:spLocks noGrp="1"/>
          </p:cNvSpPr>
          <p:nvPr>
            <p:ph type="body" idx="1"/>
          </p:nvPr>
        </p:nvSpPr>
        <p:spPr>
          <a:xfrm>
            <a:off x="2794425" y="1376725"/>
            <a:ext cx="2754000" cy="33111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Font typeface="Inria Sans Light"/>
              <a:buChar char="▫"/>
              <a:defRPr sz="1800">
                <a:latin typeface="Inria Sans Light"/>
                <a:ea typeface="Inria Sans Light"/>
                <a:cs typeface="Inria Sans Light"/>
                <a:sym typeface="Inria Sans Light"/>
              </a:defRPr>
            </a:lvl1pPr>
            <a:lvl2pPr marL="914400" lvl="1"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2pPr>
            <a:lvl3pPr marL="1371600" lvl="2"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3pPr>
            <a:lvl4pPr marL="1828800" lvl="3"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4pPr>
            <a:lvl5pPr marL="2286000" lvl="4"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5pPr>
            <a:lvl6pPr marL="2743200" lvl="5"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6pPr>
            <a:lvl7pPr marL="3200400" lvl="6"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7pPr>
            <a:lvl8pPr marL="3657600" lvl="7"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8pPr>
            <a:lvl9pPr marL="4114800" lvl="8" indent="-342900" rtl="0">
              <a:spcBef>
                <a:spcPts val="600"/>
              </a:spcBef>
              <a:spcAft>
                <a:spcPts val="600"/>
              </a:spcAft>
              <a:buSzPts val="1800"/>
              <a:buFont typeface="Inria Sans Light"/>
              <a:buChar char="■"/>
              <a:defRPr sz="1800">
                <a:latin typeface="Inria Sans Light"/>
                <a:ea typeface="Inria Sans Light"/>
                <a:cs typeface="Inria Sans Light"/>
                <a:sym typeface="Inria Sans Light"/>
              </a:defRPr>
            </a:lvl9pPr>
          </a:lstStyle>
          <a:p>
            <a:endParaRPr/>
          </a:p>
        </p:txBody>
      </p:sp>
      <p:sp>
        <p:nvSpPr>
          <p:cNvPr id="48" name="Google Shape;48;p7"/>
          <p:cNvSpPr txBox="1">
            <a:spLocks noGrp="1"/>
          </p:cNvSpPr>
          <p:nvPr>
            <p:ph type="body" idx="2"/>
          </p:nvPr>
        </p:nvSpPr>
        <p:spPr>
          <a:xfrm>
            <a:off x="5934401" y="1376725"/>
            <a:ext cx="2754000" cy="33111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Font typeface="Inria Sans Light"/>
              <a:buChar char="▫"/>
              <a:defRPr sz="1800">
                <a:latin typeface="Inria Sans Light"/>
                <a:ea typeface="Inria Sans Light"/>
                <a:cs typeface="Inria Sans Light"/>
                <a:sym typeface="Inria Sans Light"/>
              </a:defRPr>
            </a:lvl1pPr>
            <a:lvl2pPr marL="914400" lvl="1"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2pPr>
            <a:lvl3pPr marL="1371600" lvl="2"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3pPr>
            <a:lvl4pPr marL="1828800" lvl="3"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4pPr>
            <a:lvl5pPr marL="2286000" lvl="4"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5pPr>
            <a:lvl6pPr marL="2743200" lvl="5"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6pPr>
            <a:lvl7pPr marL="3200400" lvl="6"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7pPr>
            <a:lvl8pPr marL="3657600" lvl="7"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8pPr>
            <a:lvl9pPr marL="4114800" lvl="8" indent="-342900" rtl="0">
              <a:spcBef>
                <a:spcPts val="600"/>
              </a:spcBef>
              <a:spcAft>
                <a:spcPts val="600"/>
              </a:spcAft>
              <a:buSzPts val="1800"/>
              <a:buFont typeface="Inria Sans Light"/>
              <a:buChar char="■"/>
              <a:defRPr sz="1800">
                <a:latin typeface="Inria Sans Light"/>
                <a:ea typeface="Inria Sans Light"/>
                <a:cs typeface="Inria Sans Light"/>
                <a:sym typeface="Inria Sans Light"/>
              </a:defRPr>
            </a:lvl9pPr>
          </a:lstStyle>
          <a:p>
            <a:endParaRPr/>
          </a:p>
        </p:txBody>
      </p:sp>
      <p:sp>
        <p:nvSpPr>
          <p:cNvPr id="49" name="Google Shape;49;p7"/>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9"/>
          <p:cNvSpPr/>
          <p:nvPr/>
        </p:nvSpPr>
        <p:spPr>
          <a:xfrm>
            <a:off x="2307300" y="921000"/>
            <a:ext cx="6836700" cy="4222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9"/>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lvl1pPr lvl="0" rtl="0">
              <a:spcBef>
                <a:spcPts val="0"/>
              </a:spcBef>
              <a:spcAft>
                <a:spcPts val="0"/>
              </a:spcAft>
              <a:buSzPts val="20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60" name="Google Shape;60;p9"/>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lt2"/>
        </a:solidFill>
        <a:effectLst/>
      </p:bgPr>
    </p:bg>
    <p:spTree>
      <p:nvGrpSpPr>
        <p:cNvPr id="1" name="Shape 61"/>
        <p:cNvGrpSpPr/>
        <p:nvPr/>
      </p:nvGrpSpPr>
      <p:grpSpPr>
        <a:xfrm>
          <a:off x="0" y="0"/>
          <a:ext cx="0" cy="0"/>
          <a:chOff x="0" y="0"/>
          <a:chExt cx="0" cy="0"/>
        </a:xfrm>
      </p:grpSpPr>
      <p:sp>
        <p:nvSpPr>
          <p:cNvPr id="62" name="Google Shape;62;p10"/>
          <p:cNvSpPr/>
          <p:nvPr/>
        </p:nvSpPr>
        <p:spPr>
          <a:xfrm>
            <a:off x="2307300" y="0"/>
            <a:ext cx="6836700" cy="4687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0"/>
          <p:cNvSpPr txBox="1">
            <a:spLocks noGrp="1"/>
          </p:cNvSpPr>
          <p:nvPr>
            <p:ph type="body" idx="1"/>
          </p:nvPr>
        </p:nvSpPr>
        <p:spPr>
          <a:xfrm>
            <a:off x="367825" y="3875252"/>
            <a:ext cx="1767300" cy="859500"/>
          </a:xfrm>
          <a:prstGeom prst="rect">
            <a:avLst/>
          </a:prstGeom>
        </p:spPr>
        <p:txBody>
          <a:bodyPr spcFirstLastPara="1" wrap="square" lIns="0" tIns="0" rIns="0" bIns="0" anchor="b" anchorCtr="0">
            <a:noAutofit/>
          </a:bodyPr>
          <a:lstStyle>
            <a:lvl1pPr marL="457200" lvl="0" indent="-228600" algn="r" rtl="0">
              <a:lnSpc>
                <a:spcPct val="100000"/>
              </a:lnSpc>
              <a:spcBef>
                <a:spcPts val="0"/>
              </a:spcBef>
              <a:spcAft>
                <a:spcPts val="0"/>
              </a:spcAft>
              <a:buClr>
                <a:schemeClr val="dk2"/>
              </a:buClr>
              <a:buSzPts val="1500"/>
              <a:buNone/>
              <a:defRPr sz="1500">
                <a:solidFill>
                  <a:schemeClr val="dk2"/>
                </a:solidFill>
              </a:defRPr>
            </a:lvl1pPr>
          </a:lstStyle>
          <a:p>
            <a:endParaRPr/>
          </a:p>
        </p:txBody>
      </p:sp>
      <p:sp>
        <p:nvSpPr>
          <p:cNvPr id="64" name="Google Shape;64;p10"/>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2"/>
        </a:solidFill>
        <a:effectLst/>
      </p:bgPr>
    </p:bg>
    <p:spTree>
      <p:nvGrpSpPr>
        <p:cNvPr id="1" name="Shape 65"/>
        <p:cNvGrpSpPr/>
        <p:nvPr/>
      </p:nvGrpSpPr>
      <p:grpSpPr>
        <a:xfrm>
          <a:off x="0" y="0"/>
          <a:ext cx="0" cy="0"/>
          <a:chOff x="0" y="0"/>
          <a:chExt cx="0" cy="0"/>
        </a:xfrm>
      </p:grpSpPr>
      <p:sp>
        <p:nvSpPr>
          <p:cNvPr id="66" name="Google Shape;66;p11"/>
          <p:cNvSpPr/>
          <p:nvPr/>
        </p:nvSpPr>
        <p:spPr>
          <a:xfrm>
            <a:off x="0" y="0"/>
            <a:ext cx="9144000" cy="5143500"/>
          </a:xfrm>
          <a:prstGeom prst="frame">
            <a:avLst>
              <a:gd name="adj1" fmla="val 8849"/>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1"/>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 Target="../slides/slide29.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hyperlink" Target="http://www.slidescarnival.com/?utm_source=template" TargetMode="Externa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environmentalsolutions.mit.ed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8688300" y="4687750"/>
            <a:ext cx="455700" cy="455700"/>
          </a:xfrm>
          <a:prstGeom prst="rect">
            <a:avLst/>
          </a:prstGeom>
          <a:solidFill>
            <a:schemeClr val="accent2"/>
          </a:solidFill>
          <a:ln>
            <a:noFill/>
          </a:ln>
        </p:spPr>
        <p:txBody>
          <a:bodyPr spcFirstLastPara="1" wrap="square" lIns="0" tIns="0" rIns="0" bIns="0" anchor="ctr" anchorCtr="0">
            <a:noAutofit/>
          </a:bodyPr>
          <a:lstStyle>
            <a:lvl1pPr lvl="0" algn="ctr" rtl="0">
              <a:buNone/>
              <a:defRPr sz="1300" b="1">
                <a:solidFill>
                  <a:schemeClr val="lt1"/>
                </a:solidFill>
                <a:latin typeface="Inria Serif"/>
                <a:ea typeface="Inria Serif"/>
                <a:cs typeface="Inria Serif"/>
                <a:sym typeface="Inria Serif"/>
              </a:defRPr>
            </a:lvl1pPr>
            <a:lvl2pPr lvl="1" algn="ctr" rtl="0">
              <a:buNone/>
              <a:defRPr sz="1300" b="1">
                <a:solidFill>
                  <a:schemeClr val="lt1"/>
                </a:solidFill>
                <a:latin typeface="Inria Serif"/>
                <a:ea typeface="Inria Serif"/>
                <a:cs typeface="Inria Serif"/>
                <a:sym typeface="Inria Serif"/>
              </a:defRPr>
            </a:lvl2pPr>
            <a:lvl3pPr lvl="2" algn="ctr" rtl="0">
              <a:buNone/>
              <a:defRPr sz="1300" b="1">
                <a:solidFill>
                  <a:schemeClr val="lt1"/>
                </a:solidFill>
                <a:latin typeface="Inria Serif"/>
                <a:ea typeface="Inria Serif"/>
                <a:cs typeface="Inria Serif"/>
                <a:sym typeface="Inria Serif"/>
              </a:defRPr>
            </a:lvl3pPr>
            <a:lvl4pPr lvl="3" algn="ctr" rtl="0">
              <a:buNone/>
              <a:defRPr sz="1300" b="1">
                <a:solidFill>
                  <a:schemeClr val="lt1"/>
                </a:solidFill>
                <a:latin typeface="Inria Serif"/>
                <a:ea typeface="Inria Serif"/>
                <a:cs typeface="Inria Serif"/>
                <a:sym typeface="Inria Serif"/>
              </a:defRPr>
            </a:lvl4pPr>
            <a:lvl5pPr lvl="4" algn="ctr" rtl="0">
              <a:buNone/>
              <a:defRPr sz="1300" b="1">
                <a:solidFill>
                  <a:schemeClr val="lt1"/>
                </a:solidFill>
                <a:latin typeface="Inria Serif"/>
                <a:ea typeface="Inria Serif"/>
                <a:cs typeface="Inria Serif"/>
                <a:sym typeface="Inria Serif"/>
              </a:defRPr>
            </a:lvl5pPr>
            <a:lvl6pPr lvl="5" algn="ctr" rtl="0">
              <a:buNone/>
              <a:defRPr sz="1300" b="1">
                <a:solidFill>
                  <a:schemeClr val="lt1"/>
                </a:solidFill>
                <a:latin typeface="Inria Serif"/>
                <a:ea typeface="Inria Serif"/>
                <a:cs typeface="Inria Serif"/>
                <a:sym typeface="Inria Serif"/>
              </a:defRPr>
            </a:lvl6pPr>
            <a:lvl7pPr lvl="6" algn="ctr" rtl="0">
              <a:buNone/>
              <a:defRPr sz="1300" b="1">
                <a:solidFill>
                  <a:schemeClr val="lt1"/>
                </a:solidFill>
                <a:latin typeface="Inria Serif"/>
                <a:ea typeface="Inria Serif"/>
                <a:cs typeface="Inria Serif"/>
                <a:sym typeface="Inria Serif"/>
              </a:defRPr>
            </a:lvl7pPr>
            <a:lvl8pPr lvl="7" algn="ctr" rtl="0">
              <a:buNone/>
              <a:defRPr sz="1300" b="1">
                <a:solidFill>
                  <a:schemeClr val="lt1"/>
                </a:solidFill>
                <a:latin typeface="Inria Serif"/>
                <a:ea typeface="Inria Serif"/>
                <a:cs typeface="Inria Serif"/>
                <a:sym typeface="Inria Serif"/>
              </a:defRPr>
            </a:lvl8pPr>
            <a:lvl9pPr lvl="8" algn="ctr" rtl="0">
              <a:buNone/>
              <a:defRPr sz="1300" b="1">
                <a:solidFill>
                  <a:schemeClr val="lt1"/>
                </a:solidFill>
                <a:latin typeface="Inria Serif"/>
                <a:ea typeface="Inria Serif"/>
                <a:cs typeface="Inria Serif"/>
                <a:sym typeface="Inria Serif"/>
              </a:defRPr>
            </a:lvl9pPr>
          </a:lstStyle>
          <a:p>
            <a:pPr marL="0" lvl="0" indent="0" algn="ctr" rtl="0">
              <a:spcBef>
                <a:spcPts val="0"/>
              </a:spcBef>
              <a:spcAft>
                <a:spcPts val="0"/>
              </a:spcAft>
              <a:buNone/>
            </a:pPr>
            <a:fld id="{00000000-1234-1234-1234-123412341234}" type="slidenum">
              <a:rPr lang="en"/>
              <a:t>‹#›</a:t>
            </a:fld>
            <a:endParaRPr/>
          </a:p>
        </p:txBody>
      </p:sp>
      <p:sp>
        <p:nvSpPr>
          <p:cNvPr id="7" name="Google Shape;7;p1"/>
          <p:cNvSpPr txBox="1">
            <a:spLocks noGrp="1"/>
          </p:cNvSpPr>
          <p:nvPr>
            <p:ph type="title"/>
          </p:nvPr>
        </p:nvSpPr>
        <p:spPr>
          <a:xfrm>
            <a:off x="455700" y="823775"/>
            <a:ext cx="1623900" cy="38640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accent1"/>
              </a:buClr>
              <a:buSzPts val="2000"/>
              <a:buFont typeface="Playfair Display Medium"/>
              <a:buNone/>
              <a:defRPr sz="2000">
                <a:solidFill>
                  <a:schemeClr val="accent1"/>
                </a:solidFill>
                <a:latin typeface="Playfair Display Medium"/>
                <a:ea typeface="Playfair Display Medium"/>
                <a:cs typeface="Playfair Display Medium"/>
                <a:sym typeface="Playfair Display Medium"/>
              </a:defRPr>
            </a:lvl1pPr>
            <a:lvl2pPr lvl="1"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2pPr>
            <a:lvl3pPr lvl="2"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3pPr>
            <a:lvl4pPr lvl="3"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4pPr>
            <a:lvl5pPr lvl="4"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5pPr>
            <a:lvl6pPr lvl="5"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6pPr>
            <a:lvl7pPr lvl="6"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7pPr>
            <a:lvl8pPr lvl="7"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8pPr>
            <a:lvl9pPr lvl="8"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9pPr>
          </a:lstStyle>
          <a:p>
            <a:endParaRPr/>
          </a:p>
        </p:txBody>
      </p:sp>
      <p:sp>
        <p:nvSpPr>
          <p:cNvPr id="8" name="Google Shape;8;p1"/>
          <p:cNvSpPr txBox="1">
            <a:spLocks noGrp="1"/>
          </p:cNvSpPr>
          <p:nvPr>
            <p:ph type="body" idx="1"/>
          </p:nvPr>
        </p:nvSpPr>
        <p:spPr>
          <a:xfrm>
            <a:off x="2763000" y="1376700"/>
            <a:ext cx="5925300" cy="3311100"/>
          </a:xfrm>
          <a:prstGeom prst="rect">
            <a:avLst/>
          </a:prstGeom>
          <a:noFill/>
          <a:ln>
            <a:noFill/>
          </a:ln>
        </p:spPr>
        <p:txBody>
          <a:bodyPr spcFirstLastPara="1" wrap="square" lIns="0" tIns="0" rIns="0" bIns="0" anchor="t" anchorCtr="0">
            <a:noAutofit/>
          </a:bodyPr>
          <a:lstStyle>
            <a:lvl1pPr marL="457200" lvl="0" indent="-355600" rtl="0">
              <a:lnSpc>
                <a:spcPct val="115000"/>
              </a:lnSpc>
              <a:spcBef>
                <a:spcPts val="0"/>
              </a:spcBef>
              <a:spcAft>
                <a:spcPts val="0"/>
              </a:spcAft>
              <a:buClr>
                <a:schemeClr val="accent2"/>
              </a:buClr>
              <a:buSzPts val="2000"/>
              <a:buFont typeface="Inria Serif Light"/>
              <a:buChar char="▫"/>
              <a:defRPr sz="2000">
                <a:solidFill>
                  <a:schemeClr val="dk1"/>
                </a:solidFill>
                <a:latin typeface="Inria Serif Light"/>
                <a:ea typeface="Inria Serif Light"/>
                <a:cs typeface="Inria Serif Light"/>
                <a:sym typeface="Inria Serif Light"/>
              </a:defRPr>
            </a:lvl1pPr>
            <a:lvl2pPr marL="914400" lvl="1" indent="-342900" rtl="0">
              <a:lnSpc>
                <a:spcPct val="115000"/>
              </a:lnSpc>
              <a:spcBef>
                <a:spcPts val="600"/>
              </a:spcBef>
              <a:spcAft>
                <a:spcPts val="0"/>
              </a:spcAft>
              <a:buClr>
                <a:schemeClr val="accent2"/>
              </a:buClr>
              <a:buSzPts val="1800"/>
              <a:buFont typeface="Inria Serif Light"/>
              <a:buChar char="▪"/>
              <a:defRPr sz="1800">
                <a:solidFill>
                  <a:schemeClr val="dk1"/>
                </a:solidFill>
                <a:latin typeface="Inria Serif Light"/>
                <a:ea typeface="Inria Serif Light"/>
                <a:cs typeface="Inria Serif Light"/>
                <a:sym typeface="Inria Serif Light"/>
              </a:defRPr>
            </a:lvl2pPr>
            <a:lvl3pPr marL="1371600" lvl="2" indent="-342900" rtl="0">
              <a:lnSpc>
                <a:spcPct val="115000"/>
              </a:lnSpc>
              <a:spcBef>
                <a:spcPts val="600"/>
              </a:spcBef>
              <a:spcAft>
                <a:spcPts val="0"/>
              </a:spcAft>
              <a:buClr>
                <a:schemeClr val="accent2"/>
              </a:buClr>
              <a:buSzPts val="1800"/>
              <a:buFont typeface="Inria Serif Light"/>
              <a:buChar char="▫"/>
              <a:defRPr sz="1800">
                <a:solidFill>
                  <a:schemeClr val="dk1"/>
                </a:solidFill>
                <a:latin typeface="Inria Serif Light"/>
                <a:ea typeface="Inria Serif Light"/>
                <a:cs typeface="Inria Serif Light"/>
                <a:sym typeface="Inria Serif Light"/>
              </a:defRPr>
            </a:lvl3pPr>
            <a:lvl4pPr marL="1828800" lvl="3"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4pPr>
            <a:lvl5pPr marL="2286000" lvl="4"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5pPr>
            <a:lvl6pPr marL="2743200" lvl="5"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6pPr>
            <a:lvl7pPr marL="3200400" lvl="6"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7pPr>
            <a:lvl8pPr marL="3657600" lvl="7"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8pPr>
            <a:lvl9pPr marL="4114800" lvl="8" indent="-323850" rtl="0">
              <a:lnSpc>
                <a:spcPct val="115000"/>
              </a:lnSpc>
              <a:spcBef>
                <a:spcPts val="600"/>
              </a:spcBef>
              <a:spcAft>
                <a:spcPts val="60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9pPr>
          </a:lstStyle>
          <a:p>
            <a:endParaRPr/>
          </a:p>
        </p:txBody>
      </p:sp>
      <p:sp>
        <p:nvSpPr>
          <p:cNvPr id="9" name="Google Shape;9;p1"/>
          <p:cNvSpPr txBox="1"/>
          <p:nvPr/>
        </p:nvSpPr>
        <p:spPr>
          <a:xfrm>
            <a:off x="85325" y="4120575"/>
            <a:ext cx="1892400" cy="455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700" dirty="0" smtClean="0">
                <a:solidFill>
                  <a:schemeClr val="dk1"/>
                </a:solidFill>
                <a:latin typeface="Inria Serif Light"/>
                <a:ea typeface="Inria Serif Light"/>
                <a:cs typeface="Inria Serif Light"/>
                <a:sym typeface="Inria Serif Light"/>
              </a:rPr>
              <a:t>Presentation </a:t>
            </a:r>
            <a:r>
              <a:rPr lang="en" sz="700" dirty="0">
                <a:solidFill>
                  <a:schemeClr val="dk1"/>
                </a:solidFill>
                <a:latin typeface="Inria Serif Light"/>
                <a:ea typeface="Inria Serif Light"/>
                <a:cs typeface="Inria Serif Light"/>
                <a:sym typeface="Inria Serif Light"/>
              </a:rPr>
              <a:t>template by </a:t>
            </a:r>
            <a:r>
              <a:rPr lang="en" sz="700" u="sng" dirty="0">
                <a:solidFill>
                  <a:schemeClr val="hlink"/>
                </a:solidFill>
                <a:latin typeface="Inria Serif Light"/>
                <a:ea typeface="Inria Serif Light"/>
                <a:cs typeface="Inria Serif Light"/>
                <a:sym typeface="Inria Serif Light"/>
                <a:hlinkClick r:id="rId12"/>
              </a:rPr>
              <a:t>SlidesCarnival</a:t>
            </a:r>
            <a:endParaRPr sz="700" dirty="0">
              <a:solidFill>
                <a:schemeClr val="dk1"/>
              </a:solidFill>
              <a:latin typeface="Inria Serif Light"/>
              <a:ea typeface="Inria Serif Light"/>
              <a:cs typeface="Inria Serif Light"/>
              <a:sym typeface="Inria Serif Light"/>
            </a:endParaRPr>
          </a:p>
          <a:p>
            <a:pPr marL="0" lvl="0" indent="0" algn="l" rtl="0">
              <a:spcBef>
                <a:spcPts val="0"/>
              </a:spcBef>
              <a:spcAft>
                <a:spcPts val="0"/>
              </a:spcAft>
              <a:buNone/>
            </a:pPr>
            <a:r>
              <a:rPr lang="en" sz="700" u="sng" dirty="0">
                <a:solidFill>
                  <a:schemeClr val="hlink"/>
                </a:solidFill>
                <a:latin typeface="Inria Serif Light"/>
                <a:ea typeface="Inria Serif Light"/>
                <a:cs typeface="Inria Serif Light"/>
                <a:sym typeface="Inria Serif Light"/>
                <a:hlinkClick r:id="rId13" action="ppaction://hlinksldjump"/>
              </a:rPr>
              <a:t>CC BY-NC-SA 4.0</a:t>
            </a:r>
            <a:endParaRPr sz="700" dirty="0">
              <a:solidFill>
                <a:schemeClr val="dk1"/>
              </a:solidFill>
              <a:latin typeface="Inria Serif Light"/>
              <a:ea typeface="Inria Serif Light"/>
              <a:cs typeface="Inria Serif Light"/>
              <a:sym typeface="Inria Serif Light"/>
            </a:endParaRPr>
          </a:p>
        </p:txBody>
      </p:sp>
      <p:pic>
        <p:nvPicPr>
          <p:cNvPr id="10" name="Google Shape;10;p1">
            <a:hlinkClick r:id="rId14"/>
          </p:cNvPr>
          <p:cNvPicPr preferRelativeResize="0"/>
          <p:nvPr/>
        </p:nvPicPr>
        <p:blipFill>
          <a:blip r:embed="rId15">
            <a:alphaModFix/>
          </a:blip>
          <a:stretch>
            <a:fillRect/>
          </a:stretch>
        </p:blipFill>
        <p:spPr>
          <a:xfrm>
            <a:off x="85325" y="4621015"/>
            <a:ext cx="1828801" cy="46451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5" r:id="rId7"/>
    <p:sldLayoutId id="2147483656" r:id="rId8"/>
    <p:sldLayoutId id="2147483657" r:id="rId9"/>
    <p:sldLayoutId id="2147483658"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nvironmentalsolutions.mit.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hyperlink" Target="https://ocw.mit.edu/courses/linguistics-and-philosophy/24-03-good-food-ethics-and-politics-of-food-spring-2017/assignments/"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hyperlink" Target="https://ocw.mit.edu/courses/urban-studies-and-planning/11-123-big-plans-and-mega-urban-landscapes-spring-2014/assignments/MIT11_123S14_assignment2.pdf" TargetMode="External"/><Relationship Id="rId5" Type="http://schemas.openxmlformats.org/officeDocument/2006/relationships/hyperlink" Target="https://ocw.mit.edu/courses/linguistics-and-philosophy/24-191-ethics-in-your-life-being-thinking-doing-or-not-spring-2015/questions-for-discussion/MIT24_191S15_Body.pdf" TargetMode="External"/><Relationship Id="rId4" Type="http://schemas.openxmlformats.org/officeDocument/2006/relationships/hyperlink" Target="https://ocw.mit.edu/courses/womens-and-gender-studies/wgs-160j-science-activism-gender-race-and-power-fall-2019/readings-and-videos/MITWGS_160F19_Wk1ReadingGuide.pdf"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ocw.mit.edu/courses/edgerton-center/ec-719-d-lab-water-climate-change-and-health-spring-2019/assignments/" TargetMode="External"/><Relationship Id="rId2" Type="http://schemas.openxmlformats.org/officeDocument/2006/relationships/notesSlide" Target="../notesSlides/notesSlide11.xml"/><Relationship Id="rId1" Type="http://schemas.openxmlformats.org/officeDocument/2006/relationships/slideLayout" Target="../slideLayouts/slideLayout4.xml"/><Relationship Id="rId5" Type="http://schemas.openxmlformats.org/officeDocument/2006/relationships/hyperlink" Target="https://ocw.mit.edu/courses/sloan-school-of-management/15-772j-d-lab-supply-chains-fall-2014/assignments/MIT15_772JF14_ProblemSet1.pdf" TargetMode="External"/><Relationship Id="rId4" Type="http://schemas.openxmlformats.org/officeDocument/2006/relationships/hyperlink" Target="https://ocw.mit.edu/courses/urban-studies-and-planning/11-301j-introduction-to-urban-design-and-development-fall-2016/assignments/assignment-2-urban-plan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ocw.mit.edu/courses/urban-studies-and-planning/11-002j-making-public-policy-fall-2014/assignments/paper-1-health-care-reform/"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hyperlink" Target="https://ocw.mit.edu/courses/linguistics-and-philosophy/24-03-good-food-ethics-and-politics-of-food-spring-2017/assignments/" TargetMode="External"/><Relationship Id="rId5" Type="http://schemas.openxmlformats.org/officeDocument/2006/relationships/hyperlink" Target="https://ocw.mit.edu/courses/urban-studies-and-planning/11-123-big-plans-and-mega-urban-landscapes-spring-2014/assignments/MIT11_123S14_assignment3.pdf" TargetMode="External"/><Relationship Id="rId4" Type="http://schemas.openxmlformats.org/officeDocument/2006/relationships/hyperlink" Target="https://ocw.mit.edu/courses/linguistics-and-philosophy/24-191-ethics-in-your-life-being-thinking-doing-or-not-spring-2015/questions-for-discussion/MIT24_191S15_Famine.pdf"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hyperlink" Target="https://ocw.mit.edu/courses/linguistics-and-philosophy/24-191-ethics-in-your-life-being-thinking-doing-or-not-spring-2015/questions-for-discussion/MIT24_191S15_Famine.pdf"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hyperlink" Target="https://ocw.mit.edu/courses/comparative-media-studies-writing/cms-631-data-storytelling-studio-climate-change-spring-2017/assignments/final-project-requirements/" TargetMode="External"/><Relationship Id="rId5" Type="http://schemas.openxmlformats.org/officeDocument/2006/relationships/hyperlink" Target="https://ocw.mit.edu/courses/urban-studies-and-planning/11-368-environmental-justice-law-and-policy-fall-2019/assignments/" TargetMode="External"/><Relationship Id="rId4" Type="http://schemas.openxmlformats.org/officeDocument/2006/relationships/hyperlink" Target="https://ocw.mit.edu/courses/sloan-school-of-management/15-014-applied-macro-and-international-economics-ii-spring-2016/assignments/"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ocw.mit.edu/courses/urban-studies-and-planning/11-002j-making-public-policy-fall-2014/assignments/paper-1-health-care-reform/"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ocw.mit.edu/courses/civil-and-environmental-engineering/1-018j-ecology-i-the-earth-system-fall-2009/projects/" TargetMode="External"/><Relationship Id="rId5" Type="http://schemas.openxmlformats.org/officeDocument/2006/relationships/hyperlink" Target="https://ocw.mit.edu/courses/edgerton-center/ec-719-d-lab-water-climate-change-and-health-spring-2019/assignments/" TargetMode="External"/><Relationship Id="rId4" Type="http://schemas.openxmlformats.org/officeDocument/2006/relationships/hyperlink" Target="https://ocw.mit.edu/courses/edgerton-center/ec-715-d-lab-water-sanitation-and-hygiene-fall-2019/projects/index.htm"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s://ocw.mit.edu/courses/architecture/4-401-environmental-technologies-in-buildings-fall-2018/assignments/MIT4_401f18_assignment2.pdf" TargetMode="External"/><Relationship Id="rId7" Type="http://schemas.openxmlformats.org/officeDocument/2006/relationships/hyperlink" Target="https://ocw.mit.edu/courses/earth-atmospheric-and-planetary-sciences/12-001-introduction-to-geology-fall-2013/field-trip/" TargetMode="External"/><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hyperlink" Target="https://ocw.mit.edu/courses/edgerton-center/ec-701j-d-lab-i-development-fall-2009/assignments/MITEC_701JF09_hw8.pdf" TargetMode="External"/><Relationship Id="rId5" Type="http://schemas.openxmlformats.org/officeDocument/2006/relationships/hyperlink" Target="https://ocw.mit.edu/courses/urban-studies-and-planning/11-027-global-cityscope-disaster-planning-and-post-disaster-rebuilding-and-recovery-spring-2017/assignments/" TargetMode="External"/><Relationship Id="rId4" Type="http://schemas.openxmlformats.org/officeDocument/2006/relationships/hyperlink" Target="https://ocw.mit.edu/courses/civil-and-environmental-engineering/1-020-ecology-ii-engineering-for-sustainability-spring-2008/assignments/assn1.pdf"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ocw.mit.edu/courses/urban-studies-and-planning/11-s955-the-sustainability-response-to-covid-19-january-iap-2021/assignments/"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4" Type="http://schemas.openxmlformats.org/officeDocument/2006/relationships/hyperlink" Target="https://cdn.ymaws.com/www.nylc.org/resource/resmgr/resources/lift/standards_document_mar2015up.pdf"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ocw.mit.edu/courses/urban-studies-and-planning/11-123-big-plans-and-mega-urban-landscapes-spring-2014/assignments/MIT11_123S14_assignment1.pdf" TargetMode="External"/><Relationship Id="rId7" Type="http://schemas.openxmlformats.org/officeDocument/2006/relationships/hyperlink" Target="https://ocw.mit.edu/courses/urban-studies-and-planning/11-601-introduction-to-environmental-policy-and-planning-fall-2016/assignments/"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https://ocw.mit.edu/courses/urban-studies-and-planning/11-003j-methods-of-policy-analysis-spring-2016/assignments/assignment-1-2013-hometown-analysis/" TargetMode="External"/><Relationship Id="rId5" Type="http://schemas.openxmlformats.org/officeDocument/2006/relationships/hyperlink" Target="https://ocw.mit.edu/courses/urban-studies-and-planning/11-016j-the-once-and-future-city-spring-2015/assignments/" TargetMode="External"/><Relationship Id="rId4" Type="http://schemas.openxmlformats.org/officeDocument/2006/relationships/hyperlink" Target="https://ocw.mit.edu/courses/civil-and-environmental-engineering/1-252j-urban-transportation-planning-fall-2016/assignments/assignment-2/"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cpet.tc.columbia.edu/news-press/culturally-sustaining-pedagogy-an-introduction"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5" Type="http://schemas.openxmlformats.org/officeDocument/2006/relationships/hyperlink" Target="https://www.cde.ca.gov/pd/ee/culturallysustainingped.asp" TargetMode="External"/><Relationship Id="rId4" Type="http://schemas.openxmlformats.org/officeDocument/2006/relationships/hyperlink" Target="https://www.collaborativeclassroom.org/blog/instructional-equity-with-zaretta-hammond/"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slide" Target="slide3.xml"/><Relationship Id="rId4" Type="http://schemas.openxmlformats.org/officeDocument/2006/relationships/slide" Target="slide26.xml"/></Relationships>
</file>

<file path=ppt/slides/_rels/slide20.xml.rels><?xml version="1.0" encoding="UTF-8" standalone="yes"?>
<Relationships xmlns="http://schemas.openxmlformats.org/package/2006/relationships"><Relationship Id="rId3" Type="http://schemas.openxmlformats.org/officeDocument/2006/relationships/hyperlink" Target="https://jaymctighe.com/resources/#1521225059546-51d65de1-41c2"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hyperlink" Target="https://docs.google.com/document/d/1HvwWRHgv7hwTfEmJp1Qc2sl8y3sn18e6TS7LN_jhQ34/template/preview" TargetMode="External"/><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hyperlink" Target="https://docs.google.com/document/d/1HvwWRHgv7hwTfEmJp1Qc2sl8y3sn18e6TS7LN_jhQ34/edit" TargetMode="External"/><Relationship Id="rId5" Type="http://schemas.openxmlformats.org/officeDocument/2006/relationships/image" Target="../media/image3.png"/><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hyperlink" Target="https://creativecommons.org/licenses/by-nc-sa/4.0/" TargetMode="External"/><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ocw.mit.edu/terms" TargetMode="External"/><Relationship Id="rId2" Type="http://schemas.openxmlformats.org/officeDocument/2006/relationships/hyperlink" Target="https://ocw.mit.edu/"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ocw.mit.edu/courses/edgerton-center/ec-719-d-lab-water-climate-change-and-health-spring-2019/assignments/" TargetMode="External"/><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hyperlink" Target="https://ocw.mit.edu/courses/edgerton-center/ec-701j-d-lab-i-development-fall-2009/assignments/" TargetMode="External"/><Relationship Id="rId5" Type="http://schemas.openxmlformats.org/officeDocument/2006/relationships/hyperlink" Target="https://ocw.mit.edu/courses/womens-and-gender-studies/wgs-160j-science-activism-gender-race-and-power-fall-2019/readings-and-videos/MITWGS_160F19_Wk4ReadingGuide.pdf" TargetMode="External"/><Relationship Id="rId4" Type="http://schemas.openxmlformats.org/officeDocument/2006/relationships/hyperlink" Target="https://ocw.mit.edu/courses/linguistics-and-philosophy/24-191-ethics-in-your-life-being-thinking-doing-or-not-spring-2015/questions-for-discussion/MIT24_191S15_Ecology.pdf"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ocw.mit.edu/courses/science-technology-and-society/sts-032-energy-environment-and-society-global-politics-technologies-and-ecologies-of-the-water-energy-food-crises-spring-2018/assignments/"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hyperlink" Target="https://ocw.mit.edu/courses/history/21h-421-introduction-to-environmental-history-spring-2011/assignments/" TargetMode="External"/><Relationship Id="rId5" Type="http://schemas.openxmlformats.org/officeDocument/2006/relationships/hyperlink" Target="https://ocw.mit.edu/courses/urban-studies-and-planning/11-003j-methods-of-policy-analysis-spring-2016/assignments/assignment-1-2013-hometown-analysis/" TargetMode="External"/><Relationship Id="rId4" Type="http://schemas.openxmlformats.org/officeDocument/2006/relationships/hyperlink" Target="https://ocw.mit.edu/courses/edgerton-center/ec-720j-d-lab-ii-design-spring-2010/assignments/MITEC_720JS10_hw3.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3"/>
          <p:cNvSpPr txBox="1">
            <a:spLocks noGrp="1"/>
          </p:cNvSpPr>
          <p:nvPr>
            <p:ph type="ctrTitle"/>
          </p:nvPr>
        </p:nvSpPr>
        <p:spPr>
          <a:xfrm>
            <a:off x="702900" y="1361354"/>
            <a:ext cx="37245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t>Teaching with Sustainability</a:t>
            </a:r>
            <a:endParaRPr sz="2300" dirty="0"/>
          </a:p>
        </p:txBody>
      </p:sp>
      <p:sp>
        <p:nvSpPr>
          <p:cNvPr id="76" name="Google Shape;76;p13"/>
          <p:cNvSpPr txBox="1"/>
          <p:nvPr/>
        </p:nvSpPr>
        <p:spPr>
          <a:xfrm>
            <a:off x="702900" y="2591375"/>
            <a:ext cx="6097500" cy="149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i="1">
                <a:solidFill>
                  <a:schemeClr val="dk1"/>
                </a:solidFill>
                <a:latin typeface="Inria Sans"/>
                <a:ea typeface="Inria Sans"/>
                <a:cs typeface="Inria Sans"/>
                <a:sym typeface="Inria Sans"/>
              </a:rPr>
              <a:t>A course offered during IAP - January 2022</a:t>
            </a:r>
            <a:endParaRPr sz="1700" i="1">
              <a:solidFill>
                <a:schemeClr val="dk1"/>
              </a:solidFill>
              <a:latin typeface="Inria Sans"/>
              <a:ea typeface="Inria Sans"/>
              <a:cs typeface="Inria Sans"/>
              <a:sym typeface="Inria Sans"/>
            </a:endParaRPr>
          </a:p>
          <a:p>
            <a:pPr marL="0" lvl="0" indent="0" algn="l" rtl="0">
              <a:spcBef>
                <a:spcPts val="0"/>
              </a:spcBef>
              <a:spcAft>
                <a:spcPts val="0"/>
              </a:spcAft>
              <a:buNone/>
            </a:pPr>
            <a:endParaRPr sz="1700" i="1">
              <a:solidFill>
                <a:schemeClr val="dk1"/>
              </a:solidFill>
              <a:latin typeface="Inria Sans"/>
              <a:ea typeface="Inria Sans"/>
              <a:cs typeface="Inria Sans"/>
              <a:sym typeface="Inria Sans"/>
            </a:endParaRPr>
          </a:p>
          <a:p>
            <a:pPr marL="0" lvl="0" indent="0" algn="l" rtl="0">
              <a:spcBef>
                <a:spcPts val="0"/>
              </a:spcBef>
              <a:spcAft>
                <a:spcPts val="0"/>
              </a:spcAft>
              <a:buNone/>
            </a:pPr>
            <a:r>
              <a:rPr lang="en" sz="1700" i="1">
                <a:solidFill>
                  <a:schemeClr val="dk1"/>
                </a:solidFill>
                <a:latin typeface="Inria Sans"/>
                <a:ea typeface="Inria Sans"/>
                <a:cs typeface="Inria Sans"/>
                <a:sym typeface="Inria Sans"/>
              </a:rPr>
              <a:t>Instructors:</a:t>
            </a:r>
            <a:endParaRPr sz="1700" i="1">
              <a:solidFill>
                <a:schemeClr val="dk1"/>
              </a:solidFill>
              <a:latin typeface="Inria Sans"/>
              <a:ea typeface="Inria Sans"/>
              <a:cs typeface="Inria Sans"/>
              <a:sym typeface="Inria Sans"/>
            </a:endParaRPr>
          </a:p>
          <a:p>
            <a:pPr marL="0" lvl="0" indent="0" algn="l" rtl="0">
              <a:spcBef>
                <a:spcPts val="0"/>
              </a:spcBef>
              <a:spcAft>
                <a:spcPts val="0"/>
              </a:spcAft>
              <a:buNone/>
            </a:pPr>
            <a:r>
              <a:rPr lang="en" sz="1700" i="1">
                <a:solidFill>
                  <a:schemeClr val="dk1"/>
                </a:solidFill>
                <a:latin typeface="Inria Sans"/>
                <a:ea typeface="Inria Sans"/>
                <a:cs typeface="Inria Sans"/>
                <a:sym typeface="Inria Sans"/>
              </a:rPr>
              <a:t>Liz Potter-Nelson and Sarah Meyers</a:t>
            </a:r>
            <a:endParaRPr sz="1700" i="1">
              <a:solidFill>
                <a:schemeClr val="dk1"/>
              </a:solidFill>
              <a:latin typeface="Inria Sans"/>
              <a:ea typeface="Inria Sans"/>
              <a:cs typeface="Inria Sans"/>
              <a:sym typeface="Inria Sans"/>
            </a:endParaRPr>
          </a:p>
          <a:p>
            <a:pPr marL="0" lvl="0" indent="0" algn="l" rtl="0">
              <a:spcBef>
                <a:spcPts val="0"/>
              </a:spcBef>
              <a:spcAft>
                <a:spcPts val="0"/>
              </a:spcAft>
              <a:buNone/>
            </a:pPr>
            <a:r>
              <a:rPr lang="en" sz="1700" i="1">
                <a:solidFill>
                  <a:schemeClr val="dk1"/>
                </a:solidFill>
                <a:latin typeface="Inria Sans"/>
                <a:ea typeface="Inria Sans"/>
                <a:cs typeface="Inria Sans"/>
                <a:sym typeface="Inria Sans"/>
              </a:rPr>
              <a:t>Environmental Solutions Initiative at MIT</a:t>
            </a:r>
            <a:endParaRPr sz="1700" i="1">
              <a:solidFill>
                <a:schemeClr val="dk1"/>
              </a:solidFill>
              <a:latin typeface="Inria Sans"/>
              <a:ea typeface="Inria Sans"/>
              <a:cs typeface="Inria Sans"/>
              <a:sym typeface="Inria Sans"/>
            </a:endParaRPr>
          </a:p>
        </p:txBody>
      </p:sp>
      <p:pic>
        <p:nvPicPr>
          <p:cNvPr id="77" name="Google Shape;77;p13">
            <a:hlinkClick r:id="rId3"/>
          </p:cNvPr>
          <p:cNvPicPr preferRelativeResize="0"/>
          <p:nvPr/>
        </p:nvPicPr>
        <p:blipFill>
          <a:blip r:embed="rId4">
            <a:alphaModFix/>
          </a:blip>
          <a:stretch>
            <a:fillRect/>
          </a:stretch>
        </p:blipFill>
        <p:spPr>
          <a:xfrm>
            <a:off x="7250275" y="4619665"/>
            <a:ext cx="1828801" cy="46451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756"/>
        <p:cNvGrpSpPr/>
        <p:nvPr/>
      </p:nvGrpSpPr>
      <p:grpSpPr>
        <a:xfrm>
          <a:off x="0" y="0"/>
          <a:ext cx="0" cy="0"/>
          <a:chOff x="0" y="0"/>
          <a:chExt cx="0" cy="0"/>
        </a:xfrm>
      </p:grpSpPr>
      <p:sp>
        <p:nvSpPr>
          <p:cNvPr id="757" name="Google Shape;757;p102"/>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1900"/>
              <a:t>Categories of Sustainability Literacy Competencies</a:t>
            </a:r>
            <a:endParaRPr sz="1900"/>
          </a:p>
          <a:p>
            <a:pPr marL="0" lvl="0" indent="0" algn="l" rtl="0">
              <a:spcBef>
                <a:spcPts val="0"/>
              </a:spcBef>
              <a:spcAft>
                <a:spcPts val="0"/>
              </a:spcAft>
              <a:buNone/>
            </a:pPr>
            <a:endParaRPr sz="1900"/>
          </a:p>
          <a:p>
            <a:pPr marL="0" lvl="0" indent="0" algn="l" rtl="0">
              <a:spcBef>
                <a:spcPts val="0"/>
              </a:spcBef>
              <a:spcAft>
                <a:spcPts val="0"/>
              </a:spcAft>
              <a:buNone/>
            </a:pPr>
            <a:endParaRPr sz="1900"/>
          </a:p>
          <a:p>
            <a:pPr marL="0" lvl="0" indent="0" algn="l" rtl="0">
              <a:spcBef>
                <a:spcPts val="0"/>
              </a:spcBef>
              <a:spcAft>
                <a:spcPts val="0"/>
              </a:spcAft>
              <a:buNone/>
            </a:pPr>
            <a:endParaRPr sz="1900"/>
          </a:p>
        </p:txBody>
      </p:sp>
      <p:sp>
        <p:nvSpPr>
          <p:cNvPr id="758" name="Google Shape;758;p102"/>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10</a:t>
            </a:fld>
            <a:endParaRPr/>
          </a:p>
        </p:txBody>
      </p:sp>
      <p:graphicFrame>
        <p:nvGraphicFramePr>
          <p:cNvPr id="759" name="Google Shape;759;p102"/>
          <p:cNvGraphicFramePr/>
          <p:nvPr>
            <p:extLst>
              <p:ext uri="{D42A27DB-BD31-4B8C-83A1-F6EECF244321}">
                <p14:modId xmlns:p14="http://schemas.microsoft.com/office/powerpoint/2010/main" val="3677345377"/>
              </p:ext>
            </p:extLst>
          </p:nvPr>
        </p:nvGraphicFramePr>
        <p:xfrm>
          <a:off x="2321250" y="932688"/>
          <a:ext cx="6822750" cy="4215375"/>
        </p:xfrm>
        <a:graphic>
          <a:graphicData uri="http://schemas.openxmlformats.org/drawingml/2006/table">
            <a:tbl>
              <a:tblPr>
                <a:noFill/>
                <a:tableStyleId>{4A2B2A33-583F-4A8C-AD37-2EEC82F9E07C}</a:tableStyleId>
              </a:tblPr>
              <a:tblGrid>
                <a:gridCol w="1220050">
                  <a:extLst>
                    <a:ext uri="{9D8B030D-6E8A-4147-A177-3AD203B41FA5}">
                      <a16:colId xmlns:a16="http://schemas.microsoft.com/office/drawing/2014/main" val="20000"/>
                    </a:ext>
                  </a:extLst>
                </a:gridCol>
                <a:gridCol w="5602700">
                  <a:extLst>
                    <a:ext uri="{9D8B030D-6E8A-4147-A177-3AD203B41FA5}">
                      <a16:colId xmlns:a16="http://schemas.microsoft.com/office/drawing/2014/main" val="20001"/>
                    </a:ext>
                  </a:extLst>
                </a:gridCol>
              </a:tblGrid>
              <a:tr h="451000">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Social Justice</a:t>
                      </a:r>
                      <a:endParaRPr b="1">
                        <a:solidFill>
                          <a:schemeClr val="dk1"/>
                        </a:solidFill>
                        <a:latin typeface="Inria Sans"/>
                        <a:ea typeface="Inria Sans"/>
                        <a:cs typeface="Inria Sans"/>
                        <a:sym typeface="Inria Sans"/>
                      </a:endParaRPr>
                    </a:p>
                  </a:txBody>
                  <a:tcPr marL="91425" marR="91425" marT="91425" marB="91425"/>
                </a:tc>
                <a:tc hMerge="1">
                  <a:txBody>
                    <a:bodyPr/>
                    <a:lstStyle/>
                    <a:p>
                      <a:endParaRPr lang="en-US"/>
                    </a:p>
                  </a:txBody>
                  <a:tcPr/>
                </a:tc>
                <a:extLst>
                  <a:ext uri="{0D108BD9-81ED-4DB2-BD59-A6C34878D82A}">
                    <a16:rowId xmlns:a16="http://schemas.microsoft.com/office/drawing/2014/main" val="10000"/>
                  </a:ext>
                </a:extLst>
              </a:tr>
              <a:tr h="12548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Clearly articulates a need to provide equitable and inclusive opportunities to all </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Acknowledgement of, and action towards dismantling the deeply embedded systems that support and perpetuate inequality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Empowers learners who have been underrepresented  </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14690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Focus of this Category of Competency</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Recognizes diversity within the context of the course material(s)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Focus is on equity and identifying existing social barriers that may prevent equity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Equity can be broad from equitable distribution of resources to gender-equity in decision making</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104055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Assignments 1, 2 &amp; 4</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Reading Guide</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What can a body do?</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6"/>
                        </a:rPr>
                        <a:t>Site Probes</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763"/>
        <p:cNvGrpSpPr/>
        <p:nvPr/>
      </p:nvGrpSpPr>
      <p:grpSpPr>
        <a:xfrm>
          <a:off x="0" y="0"/>
          <a:ext cx="0" cy="0"/>
          <a:chOff x="0" y="0"/>
          <a:chExt cx="0" cy="0"/>
        </a:xfrm>
      </p:grpSpPr>
      <p:graphicFrame>
        <p:nvGraphicFramePr>
          <p:cNvPr id="764" name="Google Shape;764;p103"/>
          <p:cNvGraphicFramePr/>
          <p:nvPr>
            <p:extLst>
              <p:ext uri="{D42A27DB-BD31-4B8C-83A1-F6EECF244321}">
                <p14:modId xmlns:p14="http://schemas.microsoft.com/office/powerpoint/2010/main" val="1241200556"/>
              </p:ext>
            </p:extLst>
          </p:nvPr>
        </p:nvGraphicFramePr>
        <p:xfrm>
          <a:off x="2321250" y="932688"/>
          <a:ext cx="6822750" cy="4215350"/>
        </p:xfrm>
        <a:graphic>
          <a:graphicData uri="http://schemas.openxmlformats.org/drawingml/2006/table">
            <a:tbl>
              <a:tblPr>
                <a:noFill/>
                <a:tableStyleId>{4A2B2A33-583F-4A8C-AD37-2EEC82F9E07C}</a:tableStyleId>
              </a:tblPr>
              <a:tblGrid>
                <a:gridCol w="1220025">
                  <a:extLst>
                    <a:ext uri="{9D8B030D-6E8A-4147-A177-3AD203B41FA5}">
                      <a16:colId xmlns:a16="http://schemas.microsoft.com/office/drawing/2014/main" val="20000"/>
                    </a:ext>
                  </a:extLst>
                </a:gridCol>
                <a:gridCol w="5602725">
                  <a:extLst>
                    <a:ext uri="{9D8B030D-6E8A-4147-A177-3AD203B41FA5}">
                      <a16:colId xmlns:a16="http://schemas.microsoft.com/office/drawing/2014/main" val="20001"/>
                    </a:ext>
                  </a:extLst>
                </a:gridCol>
              </a:tblGrid>
              <a:tr h="429025">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Futures Thinking</a:t>
                      </a:r>
                      <a:endParaRPr b="1">
                        <a:solidFill>
                          <a:schemeClr val="dk1"/>
                        </a:solidFill>
                        <a:latin typeface="Inria Sans"/>
                        <a:ea typeface="Inria Sans"/>
                        <a:cs typeface="Inria Sans"/>
                        <a:sym typeface="Inria Sans"/>
                      </a:endParaRPr>
                    </a:p>
                  </a:txBody>
                  <a:tcPr marL="91425" marR="91425" marT="91425" marB="91425"/>
                </a:tc>
                <a:tc hMerge="1">
                  <a:txBody>
                    <a:bodyPr/>
                    <a:lstStyle/>
                    <a:p>
                      <a:endParaRPr lang="en-US"/>
                    </a:p>
                  </a:txBody>
                  <a:tcPr/>
                </a:tc>
                <a:extLst>
                  <a:ext uri="{0D108BD9-81ED-4DB2-BD59-A6C34878D82A}">
                    <a16:rowId xmlns:a16="http://schemas.microsoft.com/office/drawing/2014/main" val="10000"/>
                  </a:ext>
                </a:extLst>
              </a:tr>
              <a:tr h="14776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Often called anticipatory thinking or intergenerational thinking</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Encourages instructors and learners to think about how current choices will influence the long-term future</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Encourages reflections on how current decisions impact future generations</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14776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Focus of this Category of Competency</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Emphasizes how choices now will impact future generations, 150+ years from now </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Focus is on meeting current needs without jeopardizing the needs of future generations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Could use forecasting or backcasting to draw connections between here and then</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8311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Dream Project &amp; Term Project</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Urban Plans</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Problem Set 1</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
        <p:nvSpPr>
          <p:cNvPr id="765" name="Google Shape;765;p103"/>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1900"/>
              <a:t>Categories of Sustainability Literacy Competencies</a:t>
            </a:r>
            <a:endParaRPr sz="1900"/>
          </a:p>
          <a:p>
            <a:pPr marL="0" lvl="0" indent="0" algn="l" rtl="0">
              <a:spcBef>
                <a:spcPts val="0"/>
              </a:spcBef>
              <a:spcAft>
                <a:spcPts val="0"/>
              </a:spcAft>
              <a:buNone/>
            </a:pPr>
            <a:endParaRPr sz="1900"/>
          </a:p>
          <a:p>
            <a:pPr marL="0" lvl="0" indent="0" algn="l" rtl="0">
              <a:spcBef>
                <a:spcPts val="0"/>
              </a:spcBef>
              <a:spcAft>
                <a:spcPts val="0"/>
              </a:spcAft>
              <a:buNone/>
            </a:pPr>
            <a:endParaRPr sz="1900"/>
          </a:p>
          <a:p>
            <a:pPr marL="0" lvl="0" indent="0" algn="l" rtl="0">
              <a:spcBef>
                <a:spcPts val="0"/>
              </a:spcBef>
              <a:spcAft>
                <a:spcPts val="0"/>
              </a:spcAft>
              <a:buNone/>
            </a:pPr>
            <a:endParaRPr sz="1900"/>
          </a:p>
        </p:txBody>
      </p:sp>
      <p:sp>
        <p:nvSpPr>
          <p:cNvPr id="766" name="Google Shape;766;p103"/>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11</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770"/>
        <p:cNvGrpSpPr/>
        <p:nvPr/>
      </p:nvGrpSpPr>
      <p:grpSpPr>
        <a:xfrm>
          <a:off x="0" y="0"/>
          <a:ext cx="0" cy="0"/>
          <a:chOff x="0" y="0"/>
          <a:chExt cx="0" cy="0"/>
        </a:xfrm>
      </p:grpSpPr>
      <p:graphicFrame>
        <p:nvGraphicFramePr>
          <p:cNvPr id="771" name="Google Shape;771;p104"/>
          <p:cNvGraphicFramePr/>
          <p:nvPr>
            <p:extLst>
              <p:ext uri="{D42A27DB-BD31-4B8C-83A1-F6EECF244321}">
                <p14:modId xmlns:p14="http://schemas.microsoft.com/office/powerpoint/2010/main" val="3283825823"/>
              </p:ext>
            </p:extLst>
          </p:nvPr>
        </p:nvGraphicFramePr>
        <p:xfrm>
          <a:off x="2321250" y="929050"/>
          <a:ext cx="6822750" cy="4214420"/>
        </p:xfrm>
        <a:graphic>
          <a:graphicData uri="http://schemas.openxmlformats.org/drawingml/2006/table">
            <a:tbl>
              <a:tblPr>
                <a:noFill/>
                <a:tableStyleId>{4A2B2A33-583F-4A8C-AD37-2EEC82F9E07C}</a:tableStyleId>
              </a:tblPr>
              <a:tblGrid>
                <a:gridCol w="1220025">
                  <a:extLst>
                    <a:ext uri="{9D8B030D-6E8A-4147-A177-3AD203B41FA5}">
                      <a16:colId xmlns:a16="http://schemas.microsoft.com/office/drawing/2014/main" val="20000"/>
                    </a:ext>
                  </a:extLst>
                </a:gridCol>
                <a:gridCol w="5602725">
                  <a:extLst>
                    <a:ext uri="{9D8B030D-6E8A-4147-A177-3AD203B41FA5}">
                      <a16:colId xmlns:a16="http://schemas.microsoft.com/office/drawing/2014/main" val="20001"/>
                    </a:ext>
                  </a:extLst>
                </a:gridCol>
              </a:tblGrid>
              <a:tr h="0">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Active Citizenship</a:t>
                      </a:r>
                      <a:endParaRPr b="1">
                        <a:solidFill>
                          <a:schemeClr val="dk1"/>
                        </a:solidFill>
                        <a:latin typeface="Inria Sans"/>
                        <a:ea typeface="Inria Sans"/>
                        <a:cs typeface="Inria Sans"/>
                        <a:sym typeface="Inria Sans"/>
                      </a:endParaRPr>
                    </a:p>
                  </a:txBody>
                  <a:tcPr marL="91425" marR="91425" marT="91425" marB="91425"/>
                </a:tc>
                <a:tc hMerge="1">
                  <a:txBody>
                    <a:bodyPr/>
                    <a:lstStyle/>
                    <a:p>
                      <a:endParaRPr lang="en-US"/>
                    </a:p>
                  </a:txBody>
                  <a:tcPr/>
                </a:tc>
                <a:extLst>
                  <a:ext uri="{0D108BD9-81ED-4DB2-BD59-A6C34878D82A}">
                    <a16:rowId xmlns:a16="http://schemas.microsoft.com/office/drawing/2014/main" val="10000"/>
                  </a:ext>
                </a:extLst>
              </a:tr>
              <a:tr h="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Positions the learner to connect what they are learning to either their local place or as a global citizen</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Encourages the connections between content and positive action within the defined community</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Focus of this Category of Competency</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Emphasizes involvement in local and/or global community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Involves learning about local and/or global community and ties content back to local/global community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Learning and/or action about governments, policies, laws, norms, etc</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A reading or a lecture likely will not be active citizenship because students are not acting</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110555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Health Care Reform</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Famine Relief</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Big Plan</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6"/>
                        </a:rPr>
                        <a:t>Final Communication</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
        <p:nvSpPr>
          <p:cNvPr id="772" name="Google Shape;772;p104"/>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1900"/>
              <a:t>Categories of Sustainability Literacy Competencies</a:t>
            </a:r>
            <a:endParaRPr sz="1900"/>
          </a:p>
          <a:p>
            <a:pPr marL="0" lvl="0" indent="0" algn="l" rtl="0">
              <a:spcBef>
                <a:spcPts val="0"/>
              </a:spcBef>
              <a:spcAft>
                <a:spcPts val="0"/>
              </a:spcAft>
              <a:buNone/>
            </a:pPr>
            <a:endParaRPr sz="1900"/>
          </a:p>
          <a:p>
            <a:pPr marL="0" lvl="0" indent="0" algn="l" rtl="0">
              <a:spcBef>
                <a:spcPts val="0"/>
              </a:spcBef>
              <a:spcAft>
                <a:spcPts val="0"/>
              </a:spcAft>
              <a:buNone/>
            </a:pPr>
            <a:endParaRPr sz="1900" b="1">
              <a:latin typeface="Playfair Display"/>
              <a:ea typeface="Playfair Display"/>
              <a:cs typeface="Playfair Display"/>
              <a:sym typeface="Playfair Display"/>
            </a:endParaRPr>
          </a:p>
          <a:p>
            <a:pPr marL="0" lvl="0" indent="0" algn="l" rtl="0">
              <a:spcBef>
                <a:spcPts val="0"/>
              </a:spcBef>
              <a:spcAft>
                <a:spcPts val="0"/>
              </a:spcAft>
              <a:buNone/>
            </a:pPr>
            <a:endParaRPr sz="1900"/>
          </a:p>
          <a:p>
            <a:pPr marL="0" lvl="0" indent="0" algn="l" rtl="0">
              <a:spcBef>
                <a:spcPts val="0"/>
              </a:spcBef>
              <a:spcAft>
                <a:spcPts val="0"/>
              </a:spcAft>
              <a:buNone/>
            </a:pPr>
            <a:endParaRPr sz="1900"/>
          </a:p>
        </p:txBody>
      </p:sp>
      <p:sp>
        <p:nvSpPr>
          <p:cNvPr id="773" name="Google Shape;773;p104"/>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12</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777"/>
        <p:cNvGrpSpPr/>
        <p:nvPr/>
      </p:nvGrpSpPr>
      <p:grpSpPr>
        <a:xfrm>
          <a:off x="0" y="0"/>
          <a:ext cx="0" cy="0"/>
          <a:chOff x="0" y="0"/>
          <a:chExt cx="0" cy="0"/>
        </a:xfrm>
      </p:grpSpPr>
      <p:sp>
        <p:nvSpPr>
          <p:cNvPr id="778" name="Google Shape;778;p105"/>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Sustainable Instructional Approaches</a:t>
            </a:r>
            <a:endParaRPr/>
          </a:p>
        </p:txBody>
      </p:sp>
      <p:sp>
        <p:nvSpPr>
          <p:cNvPr id="779" name="Google Shape;779;p105"/>
          <p:cNvSpPr txBox="1">
            <a:spLocks noGrp="1"/>
          </p:cNvSpPr>
          <p:nvPr>
            <p:ph type="body" idx="1"/>
          </p:nvPr>
        </p:nvSpPr>
        <p:spPr>
          <a:xfrm>
            <a:off x="2422050" y="1013625"/>
            <a:ext cx="6615000" cy="3958500"/>
          </a:xfrm>
          <a:prstGeom prst="rect">
            <a:avLst/>
          </a:prstGeom>
        </p:spPr>
        <p:txBody>
          <a:bodyPr spcFirstLastPara="1" wrap="square" lIns="0" tIns="0" rIns="0" bIns="0" anchor="t" anchorCtr="0">
            <a:noAutofit/>
          </a:bodyPr>
          <a:lstStyle/>
          <a:p>
            <a:pPr marL="457200" lvl="0" indent="-349250" algn="l" rtl="0">
              <a:spcBef>
                <a:spcPts val="0"/>
              </a:spcBef>
              <a:spcAft>
                <a:spcPts val="0"/>
              </a:spcAft>
              <a:buSzPts val="1900"/>
              <a:buChar char="▫"/>
            </a:pPr>
            <a:r>
              <a:rPr lang="en" sz="1900" b="1" i="1">
                <a:latin typeface="Inria Sans"/>
                <a:ea typeface="Inria Sans"/>
                <a:cs typeface="Inria Sans"/>
                <a:sym typeface="Inria Sans"/>
              </a:rPr>
              <a:t>How</a:t>
            </a:r>
            <a:r>
              <a:rPr lang="en" sz="1900"/>
              <a:t> we teach is almost as important as </a:t>
            </a:r>
            <a:r>
              <a:rPr lang="en" sz="1900" b="1" i="1">
                <a:latin typeface="Inria Sans"/>
                <a:ea typeface="Inria Sans"/>
                <a:cs typeface="Inria Sans"/>
                <a:sym typeface="Inria Sans"/>
              </a:rPr>
              <a:t>what</a:t>
            </a:r>
            <a:r>
              <a:rPr lang="en" sz="1900"/>
              <a:t> we teach</a:t>
            </a:r>
            <a:endParaRPr sz="1900"/>
          </a:p>
          <a:p>
            <a:pPr marL="457200" lvl="0" indent="-349250" algn="l" rtl="0">
              <a:spcBef>
                <a:spcPts val="0"/>
              </a:spcBef>
              <a:spcAft>
                <a:spcPts val="0"/>
              </a:spcAft>
              <a:buSzPts val="1900"/>
              <a:buChar char="▫"/>
            </a:pPr>
            <a:r>
              <a:rPr lang="en" sz="1900"/>
              <a:t>Make sure our method mirrors our message (Widhalm, 2011)</a:t>
            </a:r>
            <a:endParaRPr sz="1900"/>
          </a:p>
          <a:p>
            <a:pPr marL="0" lvl="0" indent="0" algn="l" rtl="0">
              <a:spcBef>
                <a:spcPts val="600"/>
              </a:spcBef>
              <a:spcAft>
                <a:spcPts val="0"/>
              </a:spcAft>
              <a:buNone/>
            </a:pPr>
            <a:endParaRPr sz="1900"/>
          </a:p>
          <a:p>
            <a:pPr marL="0" lvl="0" indent="0" algn="l" rtl="0">
              <a:spcBef>
                <a:spcPts val="600"/>
              </a:spcBef>
              <a:spcAft>
                <a:spcPts val="0"/>
              </a:spcAft>
              <a:buNone/>
            </a:pPr>
            <a:endParaRPr sz="1900"/>
          </a:p>
          <a:p>
            <a:pPr marL="457200" lvl="0" indent="-349250" algn="l" rtl="0">
              <a:spcBef>
                <a:spcPts val="600"/>
              </a:spcBef>
              <a:spcAft>
                <a:spcPts val="0"/>
              </a:spcAft>
              <a:buSzPts val="1900"/>
              <a:buChar char="▫"/>
            </a:pPr>
            <a:r>
              <a:rPr lang="en" sz="1900"/>
              <a:t>Sustainability Instructional Approaches (Nolet, 2016)</a:t>
            </a:r>
            <a:endParaRPr sz="1900"/>
          </a:p>
          <a:p>
            <a:pPr marL="914400" lvl="1" indent="-342900" algn="l" rtl="0">
              <a:spcBef>
                <a:spcPts val="0"/>
              </a:spcBef>
              <a:spcAft>
                <a:spcPts val="0"/>
              </a:spcAft>
              <a:buSzPts val="1800"/>
              <a:buChar char="▪"/>
            </a:pPr>
            <a:r>
              <a:rPr lang="en"/>
              <a:t>Collaborative, Small Group Learning</a:t>
            </a:r>
            <a:endParaRPr/>
          </a:p>
          <a:p>
            <a:pPr marL="914400" lvl="1" indent="-342900" algn="l" rtl="0">
              <a:spcBef>
                <a:spcPts val="0"/>
              </a:spcBef>
              <a:spcAft>
                <a:spcPts val="0"/>
              </a:spcAft>
              <a:buSzPts val="1800"/>
              <a:buChar char="▪"/>
            </a:pPr>
            <a:r>
              <a:rPr lang="en"/>
              <a:t>Inquiry-based Learning</a:t>
            </a:r>
            <a:endParaRPr/>
          </a:p>
          <a:p>
            <a:pPr marL="914400" lvl="1" indent="-342900" algn="l" rtl="0">
              <a:spcBef>
                <a:spcPts val="0"/>
              </a:spcBef>
              <a:spcAft>
                <a:spcPts val="0"/>
              </a:spcAft>
              <a:buSzPts val="1800"/>
              <a:buChar char="▪"/>
            </a:pPr>
            <a:r>
              <a:rPr lang="en"/>
              <a:t>Experiential Learning</a:t>
            </a:r>
            <a:endParaRPr/>
          </a:p>
          <a:p>
            <a:pPr marL="914400" lvl="1" indent="-342900" algn="l" rtl="0">
              <a:spcBef>
                <a:spcPts val="0"/>
              </a:spcBef>
              <a:spcAft>
                <a:spcPts val="0"/>
              </a:spcAft>
              <a:buSzPts val="1800"/>
              <a:buChar char="▪"/>
            </a:pPr>
            <a:r>
              <a:rPr lang="en"/>
              <a:t>Service Learning</a:t>
            </a:r>
            <a:endParaRPr/>
          </a:p>
          <a:p>
            <a:pPr marL="914400" lvl="1" indent="-342900" algn="l" rtl="0">
              <a:spcBef>
                <a:spcPts val="0"/>
              </a:spcBef>
              <a:spcAft>
                <a:spcPts val="0"/>
              </a:spcAft>
              <a:buSzPts val="1800"/>
              <a:buChar char="▪"/>
            </a:pPr>
            <a:r>
              <a:rPr lang="en"/>
              <a:t>Place-based Learning</a:t>
            </a:r>
            <a:endParaRPr/>
          </a:p>
          <a:p>
            <a:pPr marL="914400" lvl="1" indent="-342900" algn="l" rtl="0">
              <a:spcBef>
                <a:spcPts val="0"/>
              </a:spcBef>
              <a:spcAft>
                <a:spcPts val="0"/>
              </a:spcAft>
              <a:buSzPts val="1800"/>
              <a:buChar char="▪"/>
            </a:pPr>
            <a:r>
              <a:rPr lang="en"/>
              <a:t>Culturally Sustained Learning</a:t>
            </a:r>
            <a:endParaRPr/>
          </a:p>
        </p:txBody>
      </p:sp>
      <p:sp>
        <p:nvSpPr>
          <p:cNvPr id="780" name="Google Shape;780;p105"/>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13</a:t>
            </a:fld>
            <a:endParaRPr/>
          </a:p>
        </p:txBody>
      </p:sp>
      <p:sp>
        <p:nvSpPr>
          <p:cNvPr id="781" name="Google Shape;781;p105"/>
          <p:cNvSpPr/>
          <p:nvPr/>
        </p:nvSpPr>
        <p:spPr>
          <a:xfrm>
            <a:off x="138700" y="2464725"/>
            <a:ext cx="2130900" cy="1899300"/>
          </a:xfrm>
          <a:prstGeom prst="wedgeEllipseCallout">
            <a:avLst>
              <a:gd name="adj1" fmla="val 69373"/>
              <a:gd name="adj2" fmla="val 34513"/>
            </a:avLst>
          </a:prstGeom>
          <a:solidFill>
            <a:schemeClr val="accent3"/>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50"/>
              <a:t>These approaches help us think about the different ways that our teaching practices can embody sustainability</a:t>
            </a:r>
            <a:endParaRPr sz="125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81"/>
                                        </p:tgtEl>
                                        <p:attrNameLst>
                                          <p:attrName>style.visibility</p:attrName>
                                        </p:attrNameLst>
                                      </p:cBhvr>
                                      <p:to>
                                        <p:strVal val="visible"/>
                                      </p:to>
                                    </p:set>
                                    <p:animEffect transition="in" filter="fade">
                                      <p:cBhvr>
                                        <p:cTn id="7" dur="1000"/>
                                        <p:tgtEl>
                                          <p:spTgt spid="7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785"/>
        <p:cNvGrpSpPr/>
        <p:nvPr/>
      </p:nvGrpSpPr>
      <p:grpSpPr>
        <a:xfrm>
          <a:off x="0" y="0"/>
          <a:ext cx="0" cy="0"/>
          <a:chOff x="0" y="0"/>
          <a:chExt cx="0" cy="0"/>
        </a:xfrm>
      </p:grpSpPr>
      <p:sp>
        <p:nvSpPr>
          <p:cNvPr id="786" name="Google Shape;786;p106"/>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Sustainable Instructional Approaches</a:t>
            </a:r>
            <a:endParaRPr/>
          </a:p>
          <a:p>
            <a:pPr marL="0" lvl="0" indent="0" algn="l" rtl="0">
              <a:spcBef>
                <a:spcPts val="0"/>
              </a:spcBef>
              <a:spcAft>
                <a:spcPts val="0"/>
              </a:spcAft>
              <a:buNone/>
            </a:pPr>
            <a:endParaRPr/>
          </a:p>
        </p:txBody>
      </p:sp>
      <p:sp>
        <p:nvSpPr>
          <p:cNvPr id="787" name="Google Shape;787;p106"/>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14</a:t>
            </a:fld>
            <a:endParaRPr/>
          </a:p>
        </p:txBody>
      </p:sp>
      <p:graphicFrame>
        <p:nvGraphicFramePr>
          <p:cNvPr id="788" name="Google Shape;788;p106"/>
          <p:cNvGraphicFramePr/>
          <p:nvPr>
            <p:extLst>
              <p:ext uri="{D42A27DB-BD31-4B8C-83A1-F6EECF244321}">
                <p14:modId xmlns:p14="http://schemas.microsoft.com/office/powerpoint/2010/main" val="3208773690"/>
              </p:ext>
            </p:extLst>
          </p:nvPr>
        </p:nvGraphicFramePr>
        <p:xfrm>
          <a:off x="2321250" y="932688"/>
          <a:ext cx="6822750" cy="4215400"/>
        </p:xfrm>
        <a:graphic>
          <a:graphicData uri="http://schemas.openxmlformats.org/drawingml/2006/table">
            <a:tbl>
              <a:tblPr>
                <a:noFill/>
                <a:tableStyleId>{4A2B2A33-583F-4A8C-AD37-2EEC82F9E07C}</a:tableStyleId>
              </a:tblPr>
              <a:tblGrid>
                <a:gridCol w="1220025">
                  <a:extLst>
                    <a:ext uri="{9D8B030D-6E8A-4147-A177-3AD203B41FA5}">
                      <a16:colId xmlns:a16="http://schemas.microsoft.com/office/drawing/2014/main" val="20000"/>
                    </a:ext>
                  </a:extLst>
                </a:gridCol>
                <a:gridCol w="5602725">
                  <a:extLst>
                    <a:ext uri="{9D8B030D-6E8A-4147-A177-3AD203B41FA5}">
                      <a16:colId xmlns:a16="http://schemas.microsoft.com/office/drawing/2014/main" val="20001"/>
                    </a:ext>
                  </a:extLst>
                </a:gridCol>
              </a:tblGrid>
              <a:tr h="571500">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Collaborative, Small Group Learning</a:t>
                      </a:r>
                      <a:endParaRPr b="1">
                        <a:solidFill>
                          <a:schemeClr val="dk1"/>
                        </a:solidFill>
                        <a:latin typeface="Inria Sans"/>
                        <a:ea typeface="Inria Sans"/>
                        <a:cs typeface="Inria Sans"/>
                        <a:sym typeface="Inria Sans"/>
                      </a:endParaRPr>
                    </a:p>
                  </a:txBody>
                  <a:tcPr marL="91425" marR="91425" marT="91425" marB="91425" anchor="ctr"/>
                </a:tc>
                <a:tc hMerge="1">
                  <a:txBody>
                    <a:bodyPr/>
                    <a:lstStyle/>
                    <a:p>
                      <a:endParaRPr lang="en-US"/>
                    </a:p>
                  </a:txBody>
                  <a:tcPr/>
                </a:tc>
                <a:extLst>
                  <a:ext uri="{0D108BD9-81ED-4DB2-BD59-A6C34878D82A}">
                    <a16:rowId xmlns:a16="http://schemas.microsoft.com/office/drawing/2014/main" val="10000"/>
                  </a:ext>
                </a:extLst>
              </a:tr>
              <a:tr h="11581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Working in groups of 2-6, students engage in a learning experience where the initial parameters are often defined by the instructor</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12429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 of this type of Learning</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Think-Pair-Share</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Jigsaw Activity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Roundtable</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Discussions</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12429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Discussion Prompts</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Case Write-up Questions</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Project of Change or Research Paper</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6"/>
                        </a:rPr>
                        <a:t>Final Project</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792"/>
        <p:cNvGrpSpPr/>
        <p:nvPr/>
      </p:nvGrpSpPr>
      <p:grpSpPr>
        <a:xfrm>
          <a:off x="0" y="0"/>
          <a:ext cx="0" cy="0"/>
          <a:chOff x="0" y="0"/>
          <a:chExt cx="0" cy="0"/>
        </a:xfrm>
      </p:grpSpPr>
      <p:sp>
        <p:nvSpPr>
          <p:cNvPr id="793" name="Google Shape;793;p107"/>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Sustainable Instructional Approaches</a:t>
            </a:r>
            <a:endParaRPr/>
          </a:p>
          <a:p>
            <a:pPr marL="0" lvl="0" indent="0" algn="l" rtl="0">
              <a:spcBef>
                <a:spcPts val="0"/>
              </a:spcBef>
              <a:spcAft>
                <a:spcPts val="0"/>
              </a:spcAft>
              <a:buNone/>
            </a:pPr>
            <a:endParaRPr/>
          </a:p>
        </p:txBody>
      </p:sp>
      <p:sp>
        <p:nvSpPr>
          <p:cNvPr id="794" name="Google Shape;794;p107"/>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15</a:t>
            </a:fld>
            <a:endParaRPr/>
          </a:p>
        </p:txBody>
      </p:sp>
      <p:graphicFrame>
        <p:nvGraphicFramePr>
          <p:cNvPr id="795" name="Google Shape;795;p107"/>
          <p:cNvGraphicFramePr/>
          <p:nvPr>
            <p:extLst>
              <p:ext uri="{D42A27DB-BD31-4B8C-83A1-F6EECF244321}">
                <p14:modId xmlns:p14="http://schemas.microsoft.com/office/powerpoint/2010/main" val="4253298847"/>
              </p:ext>
            </p:extLst>
          </p:nvPr>
        </p:nvGraphicFramePr>
        <p:xfrm>
          <a:off x="2321250" y="932688"/>
          <a:ext cx="6822750" cy="4215400"/>
        </p:xfrm>
        <a:graphic>
          <a:graphicData uri="http://schemas.openxmlformats.org/drawingml/2006/table">
            <a:tbl>
              <a:tblPr>
                <a:noFill/>
                <a:tableStyleId>{4A2B2A33-583F-4A8C-AD37-2EEC82F9E07C}</a:tableStyleId>
              </a:tblPr>
              <a:tblGrid>
                <a:gridCol w="1220025">
                  <a:extLst>
                    <a:ext uri="{9D8B030D-6E8A-4147-A177-3AD203B41FA5}">
                      <a16:colId xmlns:a16="http://schemas.microsoft.com/office/drawing/2014/main" val="20000"/>
                    </a:ext>
                  </a:extLst>
                </a:gridCol>
                <a:gridCol w="5602725">
                  <a:extLst>
                    <a:ext uri="{9D8B030D-6E8A-4147-A177-3AD203B41FA5}">
                      <a16:colId xmlns:a16="http://schemas.microsoft.com/office/drawing/2014/main" val="20001"/>
                    </a:ext>
                  </a:extLst>
                </a:gridCol>
              </a:tblGrid>
              <a:tr h="576150">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Inquiry-based Learning</a:t>
                      </a:r>
                      <a:endParaRPr b="1">
                        <a:solidFill>
                          <a:schemeClr val="dk1"/>
                        </a:solidFill>
                        <a:latin typeface="Inria Sans"/>
                        <a:ea typeface="Inria Sans"/>
                        <a:cs typeface="Inria Sans"/>
                        <a:sym typeface="Inria Sans"/>
                      </a:endParaRPr>
                    </a:p>
                  </a:txBody>
                  <a:tcPr marL="91425" marR="91425" marT="91425" marB="91425" anchor="ctr"/>
                </a:tc>
                <a:tc hMerge="1">
                  <a:txBody>
                    <a:bodyPr/>
                    <a:lstStyle/>
                    <a:p>
                      <a:endParaRPr lang="en-US"/>
                    </a:p>
                  </a:txBody>
                  <a:tcPr/>
                </a:tc>
                <a:extLst>
                  <a:ext uri="{0D108BD9-81ED-4DB2-BD59-A6C34878D82A}">
                    <a16:rowId xmlns:a16="http://schemas.microsoft.com/office/drawing/2014/main" val="10000"/>
                  </a:ext>
                </a:extLst>
              </a:tr>
              <a:tr h="12798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Students engage in authentic, self-directed learning.</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Often, inquiry-based learning is collaborative</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In more guided inquiry experiences the instructor sets initial parameters and students follow a line of inquiry tied to the parameters</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11064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 of this type of Learning</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dirty="0">
                          <a:solidFill>
                            <a:schemeClr val="dk1"/>
                          </a:solidFill>
                          <a:latin typeface="Inria Sans"/>
                          <a:ea typeface="Inria Sans"/>
                          <a:cs typeface="Inria Sans"/>
                          <a:sym typeface="Inria Sans"/>
                        </a:rPr>
                        <a:t>Project-based learning</a:t>
                      </a:r>
                      <a:endParaRPr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dirty="0">
                          <a:solidFill>
                            <a:schemeClr val="dk1"/>
                          </a:solidFill>
                          <a:latin typeface="Inria Sans"/>
                          <a:ea typeface="Inria Sans"/>
                          <a:cs typeface="Inria Sans"/>
                          <a:sym typeface="Inria Sans"/>
                        </a:rPr>
                        <a:t>Problem-based learning</a:t>
                      </a:r>
                      <a:endParaRPr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dirty="0">
                          <a:solidFill>
                            <a:schemeClr val="dk1"/>
                          </a:solidFill>
                          <a:latin typeface="Inria Sans"/>
                          <a:ea typeface="Inria Sans"/>
                          <a:cs typeface="Inria Sans"/>
                          <a:sym typeface="Inria Sans"/>
                        </a:rPr>
                        <a:t>Design-based learning</a:t>
                      </a:r>
                      <a:endParaRPr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dirty="0">
                          <a:solidFill>
                            <a:schemeClr val="dk1"/>
                          </a:solidFill>
                          <a:latin typeface="Inria Sans"/>
                          <a:ea typeface="Inria Sans"/>
                          <a:cs typeface="Inria Sans"/>
                          <a:sym typeface="Inria Sans"/>
                        </a:rPr>
                        <a:t>Labs</a:t>
                      </a:r>
                      <a:endParaRPr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12530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Papers 1-4</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Term Project</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Tutorials; Drawdown; Dream Project Exercise; Dream Project</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6"/>
                        </a:rPr>
                        <a:t>Project</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799"/>
        <p:cNvGrpSpPr/>
        <p:nvPr/>
      </p:nvGrpSpPr>
      <p:grpSpPr>
        <a:xfrm>
          <a:off x="0" y="0"/>
          <a:ext cx="0" cy="0"/>
          <a:chOff x="0" y="0"/>
          <a:chExt cx="0" cy="0"/>
        </a:xfrm>
      </p:grpSpPr>
      <p:sp>
        <p:nvSpPr>
          <p:cNvPr id="800" name="Google Shape;800;p108"/>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Sustainable Instructional Approaches</a:t>
            </a:r>
            <a:endParaRPr/>
          </a:p>
          <a:p>
            <a:pPr marL="0" lvl="0" indent="0" algn="l" rtl="0">
              <a:spcBef>
                <a:spcPts val="0"/>
              </a:spcBef>
              <a:spcAft>
                <a:spcPts val="0"/>
              </a:spcAft>
              <a:buNone/>
            </a:pPr>
            <a:endParaRPr/>
          </a:p>
        </p:txBody>
      </p:sp>
      <p:sp>
        <p:nvSpPr>
          <p:cNvPr id="801" name="Google Shape;801;p108"/>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16</a:t>
            </a:fld>
            <a:endParaRPr/>
          </a:p>
        </p:txBody>
      </p:sp>
      <p:graphicFrame>
        <p:nvGraphicFramePr>
          <p:cNvPr id="802" name="Google Shape;802;p108"/>
          <p:cNvGraphicFramePr/>
          <p:nvPr>
            <p:extLst>
              <p:ext uri="{D42A27DB-BD31-4B8C-83A1-F6EECF244321}">
                <p14:modId xmlns:p14="http://schemas.microsoft.com/office/powerpoint/2010/main" val="711280398"/>
              </p:ext>
            </p:extLst>
          </p:nvPr>
        </p:nvGraphicFramePr>
        <p:xfrm>
          <a:off x="2321250" y="932688"/>
          <a:ext cx="6822750" cy="4218670"/>
        </p:xfrm>
        <a:graphic>
          <a:graphicData uri="http://schemas.openxmlformats.org/drawingml/2006/table">
            <a:tbl>
              <a:tblPr>
                <a:noFill/>
                <a:tableStyleId>{4A2B2A33-583F-4A8C-AD37-2EEC82F9E07C}</a:tableStyleId>
              </a:tblPr>
              <a:tblGrid>
                <a:gridCol w="1220025">
                  <a:extLst>
                    <a:ext uri="{9D8B030D-6E8A-4147-A177-3AD203B41FA5}">
                      <a16:colId xmlns:a16="http://schemas.microsoft.com/office/drawing/2014/main" val="20000"/>
                    </a:ext>
                  </a:extLst>
                </a:gridCol>
                <a:gridCol w="5602725">
                  <a:extLst>
                    <a:ext uri="{9D8B030D-6E8A-4147-A177-3AD203B41FA5}">
                      <a16:colId xmlns:a16="http://schemas.microsoft.com/office/drawing/2014/main" val="20001"/>
                    </a:ext>
                  </a:extLst>
                </a:gridCol>
              </a:tblGrid>
              <a:tr h="0">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Experiential Learning</a:t>
                      </a:r>
                      <a:endParaRPr b="1">
                        <a:solidFill>
                          <a:schemeClr val="dk1"/>
                        </a:solidFill>
                        <a:latin typeface="Inria Sans"/>
                        <a:ea typeface="Inria Sans"/>
                        <a:cs typeface="Inria Sans"/>
                        <a:sym typeface="Inria Sans"/>
                      </a:endParaRPr>
                    </a:p>
                  </a:txBody>
                  <a:tcPr marL="91425" marR="91425" marT="91425" marB="91425" anchor="ctr"/>
                </a:tc>
                <a:tc hMerge="1">
                  <a:txBody>
                    <a:bodyPr/>
                    <a:lstStyle/>
                    <a:p>
                      <a:endParaRPr lang="en-US"/>
                    </a:p>
                  </a:txBody>
                  <a:tcPr/>
                </a:tc>
                <a:extLst>
                  <a:ext uri="{0D108BD9-81ED-4DB2-BD59-A6C34878D82A}">
                    <a16:rowId xmlns:a16="http://schemas.microsoft.com/office/drawing/2014/main" val="10000"/>
                  </a:ext>
                </a:extLst>
              </a:tr>
              <a:tr h="12798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Provides students with direct experiences, accompanied with critical reflection</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Instructors select experiences for students and then serve as the facilitator while the experience is occurring</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Commonly conducted in informal education settings, but also serve a valuable role in formal education settings</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11064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 of this type of Learning</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Field trips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Field Work</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Internships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Hands-on Lessons</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12530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Shading Studies &amp; Sun Path Diagrams</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Problem Set 1</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Field Research and Report</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6"/>
                        </a:rPr>
                        <a:t>Personal Energy Consumption</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7"/>
                        </a:rPr>
                        <a:t>Field trip</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806"/>
        <p:cNvGrpSpPr/>
        <p:nvPr/>
      </p:nvGrpSpPr>
      <p:grpSpPr>
        <a:xfrm>
          <a:off x="0" y="0"/>
          <a:ext cx="0" cy="0"/>
          <a:chOff x="0" y="0"/>
          <a:chExt cx="0" cy="0"/>
        </a:xfrm>
      </p:grpSpPr>
      <p:sp>
        <p:nvSpPr>
          <p:cNvPr id="807" name="Google Shape;807;p109"/>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Sustainable Instructional Approaches</a:t>
            </a:r>
            <a:endParaRPr/>
          </a:p>
          <a:p>
            <a:pPr marL="0" lvl="0" indent="0" algn="l" rtl="0">
              <a:spcBef>
                <a:spcPts val="0"/>
              </a:spcBef>
              <a:spcAft>
                <a:spcPts val="0"/>
              </a:spcAft>
              <a:buNone/>
            </a:pPr>
            <a:endParaRPr/>
          </a:p>
        </p:txBody>
      </p:sp>
      <p:sp>
        <p:nvSpPr>
          <p:cNvPr id="808" name="Google Shape;808;p109"/>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17</a:t>
            </a:fld>
            <a:endParaRPr/>
          </a:p>
        </p:txBody>
      </p:sp>
      <p:graphicFrame>
        <p:nvGraphicFramePr>
          <p:cNvPr id="809" name="Google Shape;809;p109"/>
          <p:cNvGraphicFramePr/>
          <p:nvPr>
            <p:extLst>
              <p:ext uri="{D42A27DB-BD31-4B8C-83A1-F6EECF244321}">
                <p14:modId xmlns:p14="http://schemas.microsoft.com/office/powerpoint/2010/main" val="1871739163"/>
              </p:ext>
            </p:extLst>
          </p:nvPr>
        </p:nvGraphicFramePr>
        <p:xfrm>
          <a:off x="2321250" y="932688"/>
          <a:ext cx="6822750" cy="4210755"/>
        </p:xfrm>
        <a:graphic>
          <a:graphicData uri="http://schemas.openxmlformats.org/drawingml/2006/table">
            <a:tbl>
              <a:tblPr>
                <a:noFill/>
                <a:tableStyleId>{4A2B2A33-583F-4A8C-AD37-2EEC82F9E07C}</a:tableStyleId>
              </a:tblPr>
              <a:tblGrid>
                <a:gridCol w="1220025">
                  <a:extLst>
                    <a:ext uri="{9D8B030D-6E8A-4147-A177-3AD203B41FA5}">
                      <a16:colId xmlns:a16="http://schemas.microsoft.com/office/drawing/2014/main" val="20000"/>
                    </a:ext>
                  </a:extLst>
                </a:gridCol>
                <a:gridCol w="5602725">
                  <a:extLst>
                    <a:ext uri="{9D8B030D-6E8A-4147-A177-3AD203B41FA5}">
                      <a16:colId xmlns:a16="http://schemas.microsoft.com/office/drawing/2014/main" val="20001"/>
                    </a:ext>
                  </a:extLst>
                </a:gridCol>
              </a:tblGrid>
              <a:tr h="376425">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Service Learning</a:t>
                      </a:r>
                      <a:endParaRPr b="1">
                        <a:solidFill>
                          <a:schemeClr val="dk1"/>
                        </a:solidFill>
                        <a:latin typeface="Inria Sans"/>
                        <a:ea typeface="Inria Sans"/>
                        <a:cs typeface="Inria Sans"/>
                        <a:sym typeface="Inria Sans"/>
                      </a:endParaRPr>
                    </a:p>
                  </a:txBody>
                  <a:tcPr marL="91425" marR="91425" marT="91425" marB="91425" anchor="ctr"/>
                </a:tc>
                <a:tc hMerge="1">
                  <a:txBody>
                    <a:bodyPr/>
                    <a:lstStyle/>
                    <a:p>
                      <a:endParaRPr lang="en-US"/>
                    </a:p>
                  </a:txBody>
                  <a:tcPr/>
                </a:tc>
                <a:extLst>
                  <a:ext uri="{0D108BD9-81ED-4DB2-BD59-A6C34878D82A}">
                    <a16:rowId xmlns:a16="http://schemas.microsoft.com/office/drawing/2014/main" val="10000"/>
                  </a:ext>
                </a:extLst>
              </a:tr>
              <a:tr h="15927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Students engage in learning through community-based service, where </a:t>
                      </a:r>
                      <a:r>
                        <a:rPr lang="en" b="1" i="1">
                          <a:solidFill>
                            <a:schemeClr val="dk1"/>
                          </a:solidFill>
                          <a:latin typeface="Inria Sans"/>
                          <a:ea typeface="Inria Sans"/>
                          <a:cs typeface="Inria Sans"/>
                          <a:sym typeface="Inria Sans"/>
                        </a:rPr>
                        <a:t>both</a:t>
                      </a:r>
                      <a:r>
                        <a:rPr lang="en">
                          <a:solidFill>
                            <a:schemeClr val="dk1"/>
                          </a:solidFill>
                          <a:latin typeface="Inria Sans"/>
                          <a:ea typeface="Inria Sans"/>
                          <a:cs typeface="Inria Sans"/>
                          <a:sym typeface="Inria Sans"/>
                        </a:rPr>
                        <a:t> the leaner and the community benefit</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More than just volunteering</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Often has components of inquiry-based, experiential, and collaborative learning</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Stages include: Investigation, Planning &amp; Preparation; Action; Reflection; Demonstration/Celebration</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10512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 of this type of Learning</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Experiences vary greatly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Event to support local community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Tutoring in a local school/after school program</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Conducting research with community members</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108697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Group Response to a Proposal</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Service-Learning Standards for Quality Practice</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813"/>
        <p:cNvGrpSpPr/>
        <p:nvPr/>
      </p:nvGrpSpPr>
      <p:grpSpPr>
        <a:xfrm>
          <a:off x="0" y="0"/>
          <a:ext cx="0" cy="0"/>
          <a:chOff x="0" y="0"/>
          <a:chExt cx="0" cy="0"/>
        </a:xfrm>
      </p:grpSpPr>
      <p:sp>
        <p:nvSpPr>
          <p:cNvPr id="814" name="Google Shape;814;p110"/>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Sustainable Instructional Approaches</a:t>
            </a:r>
            <a:endParaRPr/>
          </a:p>
          <a:p>
            <a:pPr marL="0" lvl="0" indent="0" algn="l" rtl="0">
              <a:spcBef>
                <a:spcPts val="0"/>
              </a:spcBef>
              <a:spcAft>
                <a:spcPts val="0"/>
              </a:spcAft>
              <a:buNone/>
            </a:pPr>
            <a:endParaRPr/>
          </a:p>
        </p:txBody>
      </p:sp>
      <p:sp>
        <p:nvSpPr>
          <p:cNvPr id="815" name="Google Shape;815;p110"/>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18</a:t>
            </a:fld>
            <a:endParaRPr/>
          </a:p>
        </p:txBody>
      </p:sp>
      <p:graphicFrame>
        <p:nvGraphicFramePr>
          <p:cNvPr id="816" name="Google Shape;816;p110"/>
          <p:cNvGraphicFramePr/>
          <p:nvPr>
            <p:extLst>
              <p:ext uri="{D42A27DB-BD31-4B8C-83A1-F6EECF244321}">
                <p14:modId xmlns:p14="http://schemas.microsoft.com/office/powerpoint/2010/main" val="2984738158"/>
              </p:ext>
            </p:extLst>
          </p:nvPr>
        </p:nvGraphicFramePr>
        <p:xfrm>
          <a:off x="2321250" y="932688"/>
          <a:ext cx="6822750" cy="4210770"/>
        </p:xfrm>
        <a:graphic>
          <a:graphicData uri="http://schemas.openxmlformats.org/drawingml/2006/table">
            <a:tbl>
              <a:tblPr>
                <a:noFill/>
                <a:tableStyleId>{4A2B2A33-583F-4A8C-AD37-2EEC82F9E07C}</a:tableStyleId>
              </a:tblPr>
              <a:tblGrid>
                <a:gridCol w="1220025">
                  <a:extLst>
                    <a:ext uri="{9D8B030D-6E8A-4147-A177-3AD203B41FA5}">
                      <a16:colId xmlns:a16="http://schemas.microsoft.com/office/drawing/2014/main" val="20000"/>
                    </a:ext>
                  </a:extLst>
                </a:gridCol>
                <a:gridCol w="5602725">
                  <a:extLst>
                    <a:ext uri="{9D8B030D-6E8A-4147-A177-3AD203B41FA5}">
                      <a16:colId xmlns:a16="http://schemas.microsoft.com/office/drawing/2014/main" val="20001"/>
                    </a:ext>
                  </a:extLst>
                </a:gridCol>
              </a:tblGrid>
              <a:tr h="376425">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Place-based Learning</a:t>
                      </a:r>
                      <a:endParaRPr b="1">
                        <a:solidFill>
                          <a:schemeClr val="dk1"/>
                        </a:solidFill>
                        <a:latin typeface="Inria Sans"/>
                        <a:ea typeface="Inria Sans"/>
                        <a:cs typeface="Inria Sans"/>
                        <a:sym typeface="Inria Sans"/>
                      </a:endParaRPr>
                    </a:p>
                  </a:txBody>
                  <a:tcPr marL="91425" marR="91425" marT="91425" marB="91425" anchor="ctr"/>
                </a:tc>
                <a:tc hMerge="1">
                  <a:txBody>
                    <a:bodyPr/>
                    <a:lstStyle/>
                    <a:p>
                      <a:endParaRPr lang="en-US"/>
                    </a:p>
                  </a:txBody>
                  <a:tcPr/>
                </a:tc>
                <a:extLst>
                  <a:ext uri="{0D108BD9-81ED-4DB2-BD59-A6C34878D82A}">
                    <a16:rowId xmlns:a16="http://schemas.microsoft.com/office/drawing/2014/main" val="10000"/>
                  </a:ext>
                </a:extLst>
              </a:tr>
              <a:tr h="107835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Students interact with their local community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Students are encouraged to ask questions and investigation their local place on topics of environmental, economic and or social equity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Includes components of inquiry-based, experiential and/or service learning</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10512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 of this type of Learning</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Field Trip</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Guest Speaker</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Primary source documents from community</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Questions/Dialogue about community</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130035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Elemental Case Study</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Re-designing Massachusetts Avenue</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Investigating a Site in the Past or Present Neighborhoods of MIT</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6"/>
                        </a:rPr>
                        <a:t>Hometown Analysis</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7"/>
                        </a:rPr>
                        <a:t>National Environmental Policy-making</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820"/>
        <p:cNvGrpSpPr/>
        <p:nvPr/>
      </p:nvGrpSpPr>
      <p:grpSpPr>
        <a:xfrm>
          <a:off x="0" y="0"/>
          <a:ext cx="0" cy="0"/>
          <a:chOff x="0" y="0"/>
          <a:chExt cx="0" cy="0"/>
        </a:xfrm>
      </p:grpSpPr>
      <p:sp>
        <p:nvSpPr>
          <p:cNvPr id="821" name="Google Shape;821;p111"/>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Sustainable Instructional Approaches</a:t>
            </a:r>
            <a:endParaRPr/>
          </a:p>
          <a:p>
            <a:pPr marL="0" lvl="0" indent="0" algn="l" rtl="0">
              <a:spcBef>
                <a:spcPts val="0"/>
              </a:spcBef>
              <a:spcAft>
                <a:spcPts val="0"/>
              </a:spcAft>
              <a:buNone/>
            </a:pPr>
            <a:endParaRPr/>
          </a:p>
        </p:txBody>
      </p:sp>
      <p:sp>
        <p:nvSpPr>
          <p:cNvPr id="822" name="Google Shape;822;p111"/>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19</a:t>
            </a:fld>
            <a:endParaRPr/>
          </a:p>
        </p:txBody>
      </p:sp>
      <p:graphicFrame>
        <p:nvGraphicFramePr>
          <p:cNvPr id="823" name="Google Shape;823;p111"/>
          <p:cNvGraphicFramePr/>
          <p:nvPr>
            <p:extLst>
              <p:ext uri="{D42A27DB-BD31-4B8C-83A1-F6EECF244321}">
                <p14:modId xmlns:p14="http://schemas.microsoft.com/office/powerpoint/2010/main" val="4045895360"/>
              </p:ext>
            </p:extLst>
          </p:nvPr>
        </p:nvGraphicFramePr>
        <p:xfrm>
          <a:off x="2321250" y="935543"/>
          <a:ext cx="6822750" cy="4215375"/>
        </p:xfrm>
        <a:graphic>
          <a:graphicData uri="http://schemas.openxmlformats.org/drawingml/2006/table">
            <a:tbl>
              <a:tblPr>
                <a:noFill/>
                <a:tableStyleId>{4A2B2A33-583F-4A8C-AD37-2EEC82F9E07C}</a:tableStyleId>
              </a:tblPr>
              <a:tblGrid>
                <a:gridCol w="1220025">
                  <a:extLst>
                    <a:ext uri="{9D8B030D-6E8A-4147-A177-3AD203B41FA5}">
                      <a16:colId xmlns:a16="http://schemas.microsoft.com/office/drawing/2014/main" val="20000"/>
                    </a:ext>
                  </a:extLst>
                </a:gridCol>
                <a:gridCol w="5602725">
                  <a:extLst>
                    <a:ext uri="{9D8B030D-6E8A-4147-A177-3AD203B41FA5}">
                      <a16:colId xmlns:a16="http://schemas.microsoft.com/office/drawing/2014/main" val="20001"/>
                    </a:ext>
                  </a:extLst>
                </a:gridCol>
              </a:tblGrid>
              <a:tr h="397475">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Culturally Sustained Learning</a:t>
                      </a:r>
                      <a:endParaRPr b="1">
                        <a:solidFill>
                          <a:schemeClr val="dk1"/>
                        </a:solidFill>
                        <a:latin typeface="Inria Sans"/>
                        <a:ea typeface="Inria Sans"/>
                        <a:cs typeface="Inria Sans"/>
                        <a:sym typeface="Inria Sans"/>
                      </a:endParaRPr>
                    </a:p>
                  </a:txBody>
                  <a:tcPr marL="91425" marR="91425" marT="91425" marB="91425" anchor="ctr"/>
                </a:tc>
                <a:tc hMerge="1">
                  <a:txBody>
                    <a:bodyPr/>
                    <a:lstStyle/>
                    <a:p>
                      <a:endParaRPr lang="en-US"/>
                    </a:p>
                  </a:txBody>
                  <a:tcPr/>
                </a:tc>
                <a:extLst>
                  <a:ext uri="{0D108BD9-81ED-4DB2-BD59-A6C34878D82A}">
                    <a16:rowId xmlns:a16="http://schemas.microsoft.com/office/drawing/2014/main" val="10000"/>
                  </a:ext>
                </a:extLst>
              </a:tr>
              <a:tr h="16817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Affirms and sustains students’ cultural backgrounds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Often takes place behind the scenes in the development of lessons, experiences, and conscious awareness of teaching behaviors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Takes place throughout all of the other practices, but as been intentionally identified as its own approach to signify its importance</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103957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 of this type of Learning</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Reflection on one’s own cultural lens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Addressing biases in systems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Utilization of students’ culture to guide instruction</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Removing barriers to access instruction</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10966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Culturally Sustaining Pedagogy: An Introduction</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A Conversation about Instructional Equity by Zaretta Hammond</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Culturally Sustaining Pedagogy from CA Dept. of Ed</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4"/>
          <p:cNvSpPr txBox="1"/>
          <p:nvPr/>
        </p:nvSpPr>
        <p:spPr>
          <a:xfrm>
            <a:off x="2314800" y="909175"/>
            <a:ext cx="3410700" cy="189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solidFill>
                  <a:schemeClr val="hlink"/>
                </a:solidFill>
                <a:latin typeface="Inria Sans Light"/>
                <a:ea typeface="Inria Sans Light"/>
                <a:cs typeface="Inria Sans Light"/>
                <a:sym typeface="Inria Sans Light"/>
                <a:hlinkClick r:id="rId3" action="ppaction://hlinksldjump"/>
              </a:rPr>
              <a:t>Week 1 - What is sustainability education?</a:t>
            </a:r>
            <a:endParaRPr dirty="0">
              <a:solidFill>
                <a:schemeClr val="dk1"/>
              </a:solidFill>
              <a:latin typeface="Inria Sans Light"/>
              <a:ea typeface="Inria Sans Light"/>
              <a:cs typeface="Inria Sans Light"/>
              <a:sym typeface="Inria Sans Light"/>
            </a:endParaRPr>
          </a:p>
          <a:p>
            <a:pPr marL="457200" lvl="0" indent="-292100" algn="l" rtl="0">
              <a:spcBef>
                <a:spcPts val="10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Defining sustainability using the Brundtland Report &amp; sustainability </a:t>
            </a:r>
            <a:r>
              <a:rPr lang="en" sz="1000" dirty="0" smtClean="0">
                <a:solidFill>
                  <a:schemeClr val="dk1"/>
                </a:solidFill>
                <a:latin typeface="Inria Sans Light"/>
                <a:ea typeface="Inria Sans Light"/>
                <a:cs typeface="Inria Sans Light"/>
                <a:sym typeface="Inria Sans Light"/>
              </a:rPr>
              <a:t>education</a:t>
            </a:r>
          </a:p>
          <a:p>
            <a:pPr marL="457200" lvl="0" indent="-292100" algn="l" rtl="0">
              <a:spcBef>
                <a:spcPts val="1000"/>
              </a:spcBef>
              <a:spcAft>
                <a:spcPts val="0"/>
              </a:spcAft>
              <a:buClr>
                <a:schemeClr val="dk1"/>
              </a:buClr>
              <a:buSzPts val="1000"/>
              <a:buFont typeface="Inria Sans Light"/>
              <a:buChar char="❏"/>
            </a:pPr>
            <a:r>
              <a:rPr lang="en" sz="1000" dirty="0" smtClean="0">
                <a:solidFill>
                  <a:schemeClr val="dk1"/>
                </a:solidFill>
                <a:latin typeface="Inria Sans Light"/>
                <a:ea typeface="Inria Sans Light"/>
                <a:cs typeface="Inria Sans Light"/>
                <a:sym typeface="Inria Sans Light"/>
              </a:rPr>
              <a:t>Brief </a:t>
            </a:r>
            <a:r>
              <a:rPr lang="en" sz="1000" dirty="0">
                <a:solidFill>
                  <a:schemeClr val="dk1"/>
                </a:solidFill>
                <a:latin typeface="Inria Sans Light"/>
                <a:ea typeface="Inria Sans Light"/>
                <a:cs typeface="Inria Sans Light"/>
                <a:sym typeface="Inria Sans Light"/>
              </a:rPr>
              <a:t>timeline of education to accomplish sustainability </a:t>
            </a:r>
            <a:r>
              <a:rPr lang="en" sz="1000" dirty="0" smtClean="0">
                <a:solidFill>
                  <a:schemeClr val="dk1"/>
                </a:solidFill>
                <a:latin typeface="Inria Sans Light"/>
                <a:ea typeface="Inria Sans Light"/>
                <a:cs typeface="Inria Sans Light"/>
                <a:sym typeface="Inria Sans Light"/>
              </a:rPr>
              <a:t>initiatives </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Explanation of a Jigsaw </a:t>
            </a:r>
            <a:r>
              <a:rPr lang="en" sz="1000" dirty="0" smtClean="0">
                <a:solidFill>
                  <a:schemeClr val="dk1"/>
                </a:solidFill>
                <a:latin typeface="Inria Sans Light"/>
                <a:ea typeface="Inria Sans Light"/>
                <a:cs typeface="Inria Sans Light"/>
                <a:sym typeface="Inria Sans Light"/>
              </a:rPr>
              <a:t>Activity</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Jigsaw activity of foundational sustainability </a:t>
            </a:r>
            <a:r>
              <a:rPr lang="en" sz="1000" dirty="0" smtClean="0">
                <a:solidFill>
                  <a:schemeClr val="dk1"/>
                </a:solidFill>
                <a:latin typeface="Inria Sans Light"/>
                <a:ea typeface="Inria Sans Light"/>
                <a:cs typeface="Inria Sans Light"/>
                <a:sym typeface="Inria Sans Light"/>
              </a:rPr>
              <a:t>documents</a:t>
            </a:r>
            <a:endParaRPr sz="1000" dirty="0">
              <a:solidFill>
                <a:schemeClr val="dk1"/>
              </a:solidFill>
              <a:latin typeface="Inria Sans Light"/>
              <a:ea typeface="Inria Sans Light"/>
              <a:cs typeface="Inria Sans Light"/>
              <a:sym typeface="Inria Sans Light"/>
            </a:endParaRPr>
          </a:p>
          <a:p>
            <a:pPr marL="457200" lvl="0" indent="0" algn="l" rtl="0">
              <a:spcBef>
                <a:spcPts val="300"/>
              </a:spcBef>
              <a:spcAft>
                <a:spcPts val="0"/>
              </a:spcAft>
              <a:buNone/>
            </a:pPr>
            <a:endParaRPr sz="1000" dirty="0">
              <a:solidFill>
                <a:schemeClr val="dk1"/>
              </a:solidFill>
              <a:latin typeface="Inria Sans Light"/>
              <a:ea typeface="Inria Sans Light"/>
              <a:cs typeface="Inria Sans Light"/>
              <a:sym typeface="Inria Sans Light"/>
            </a:endParaRPr>
          </a:p>
        </p:txBody>
      </p:sp>
      <p:sp>
        <p:nvSpPr>
          <p:cNvPr id="83" name="Google Shape;83;p14"/>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Overview of Topics</a:t>
            </a:r>
            <a:endParaRPr dirty="0"/>
          </a:p>
          <a:p>
            <a:pPr marL="0" lvl="0" indent="0" algn="l" rtl="0">
              <a:spcBef>
                <a:spcPts val="0"/>
              </a:spcBef>
              <a:spcAft>
                <a:spcPts val="0"/>
              </a:spcAft>
              <a:buNone/>
            </a:pPr>
            <a:endParaRPr dirty="0"/>
          </a:p>
        </p:txBody>
      </p:sp>
      <p:sp>
        <p:nvSpPr>
          <p:cNvPr id="84" name="Google Shape;84;p14"/>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a:t>
            </a:fld>
            <a:endParaRPr/>
          </a:p>
        </p:txBody>
      </p:sp>
      <p:cxnSp>
        <p:nvCxnSpPr>
          <p:cNvPr id="85" name="Google Shape;85;p14"/>
          <p:cNvCxnSpPr>
            <a:stCxn id="86" idx="0"/>
            <a:endCxn id="86" idx="2"/>
          </p:cNvCxnSpPr>
          <p:nvPr/>
        </p:nvCxnSpPr>
        <p:spPr>
          <a:xfrm>
            <a:off x="5725500" y="924325"/>
            <a:ext cx="0" cy="3763500"/>
          </a:xfrm>
          <a:prstGeom prst="straightConnector1">
            <a:avLst/>
          </a:prstGeom>
          <a:noFill/>
          <a:ln w="9525" cap="flat" cmpd="sng">
            <a:solidFill>
              <a:schemeClr val="dk2"/>
            </a:solidFill>
            <a:prstDash val="solid"/>
            <a:round/>
            <a:headEnd type="none" w="med" len="med"/>
            <a:tailEnd type="none" w="med" len="med"/>
          </a:ln>
        </p:spPr>
      </p:cxnSp>
      <p:cxnSp>
        <p:nvCxnSpPr>
          <p:cNvPr id="87" name="Google Shape;87;p14"/>
          <p:cNvCxnSpPr/>
          <p:nvPr/>
        </p:nvCxnSpPr>
        <p:spPr>
          <a:xfrm>
            <a:off x="2307000" y="3110875"/>
            <a:ext cx="6837000" cy="0"/>
          </a:xfrm>
          <a:prstGeom prst="straightConnector1">
            <a:avLst/>
          </a:prstGeom>
          <a:noFill/>
          <a:ln w="9525" cap="flat" cmpd="sng">
            <a:solidFill>
              <a:schemeClr val="dk2"/>
            </a:solidFill>
            <a:prstDash val="solid"/>
            <a:round/>
            <a:headEnd type="none" w="med" len="med"/>
            <a:tailEnd type="none" w="med" len="med"/>
          </a:ln>
        </p:spPr>
      </p:cxnSp>
      <p:sp>
        <p:nvSpPr>
          <p:cNvPr id="88" name="Google Shape;88;p14"/>
          <p:cNvSpPr txBox="1"/>
          <p:nvPr/>
        </p:nvSpPr>
        <p:spPr>
          <a:xfrm>
            <a:off x="5725350" y="909050"/>
            <a:ext cx="3410700" cy="189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solidFill>
                  <a:schemeClr val="hlink"/>
                </a:solidFill>
                <a:latin typeface="Inria Sans Light"/>
                <a:ea typeface="Inria Sans Light"/>
                <a:cs typeface="Inria Sans Light"/>
                <a:sym typeface="Inria Sans Light"/>
                <a:hlinkClick r:id="rId4" action="ppaction://hlinksldjump"/>
              </a:rPr>
              <a:t>Week 2 - What is effective teaching?</a:t>
            </a:r>
            <a:endParaRPr dirty="0">
              <a:solidFill>
                <a:schemeClr val="dk1"/>
              </a:solidFill>
              <a:latin typeface="Inria Sans Light"/>
              <a:ea typeface="Inria Sans Light"/>
              <a:cs typeface="Inria Sans Light"/>
              <a:sym typeface="Inria Sans Light"/>
            </a:endParaRPr>
          </a:p>
          <a:p>
            <a:pPr marL="457200" lvl="0" indent="-292100" algn="l" rtl="0">
              <a:spcBef>
                <a:spcPts val="10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Effective teaching is </a:t>
            </a:r>
            <a:r>
              <a:rPr lang="en" sz="1000" dirty="0" smtClean="0">
                <a:solidFill>
                  <a:schemeClr val="dk1"/>
                </a:solidFill>
                <a:latin typeface="Inria Sans Light"/>
                <a:ea typeface="Inria Sans Light"/>
                <a:cs typeface="Inria Sans Light"/>
                <a:sym typeface="Inria Sans Light"/>
              </a:rPr>
              <a:t>complex</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Learning theories provide a framework for how people </a:t>
            </a:r>
            <a:r>
              <a:rPr lang="en" sz="1000" dirty="0" smtClean="0">
                <a:solidFill>
                  <a:schemeClr val="dk1"/>
                </a:solidFill>
                <a:latin typeface="Inria Sans Light"/>
                <a:ea typeface="Inria Sans Light"/>
                <a:cs typeface="Inria Sans Light"/>
                <a:sym typeface="Inria Sans Light"/>
              </a:rPr>
              <a:t>learn</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Theoretical perspectives used in sustainability </a:t>
            </a:r>
            <a:r>
              <a:rPr lang="en" sz="1000" dirty="0" smtClean="0">
                <a:solidFill>
                  <a:schemeClr val="dk1"/>
                </a:solidFill>
                <a:latin typeface="Inria Sans Light"/>
                <a:ea typeface="Inria Sans Light"/>
                <a:cs typeface="Inria Sans Light"/>
                <a:sym typeface="Inria Sans Light"/>
              </a:rPr>
              <a:t>education</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Sustainability Learning </a:t>
            </a:r>
            <a:r>
              <a:rPr lang="en" sz="1000" dirty="0" smtClean="0">
                <a:solidFill>
                  <a:schemeClr val="dk1"/>
                </a:solidFill>
                <a:latin typeface="Inria Sans Light"/>
                <a:ea typeface="Inria Sans Light"/>
                <a:cs typeface="Inria Sans Light"/>
                <a:sym typeface="Inria Sans Light"/>
              </a:rPr>
              <a:t>Approaches</a:t>
            </a:r>
            <a:endParaRPr sz="1000" dirty="0" smtClean="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smtClean="0">
                <a:solidFill>
                  <a:schemeClr val="dk1"/>
                </a:solidFill>
                <a:latin typeface="Inria Sans Light"/>
                <a:ea typeface="Inria Sans Light"/>
                <a:cs typeface="Inria Sans Light"/>
                <a:sym typeface="Inria Sans Light"/>
              </a:rPr>
              <a:t>Positivism vs Postpositivism </a:t>
            </a:r>
            <a:endParaRPr sz="1000" dirty="0" smtClean="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smtClean="0">
                <a:solidFill>
                  <a:schemeClr val="dk1"/>
                </a:solidFill>
                <a:latin typeface="Inria Sans Light"/>
                <a:ea typeface="Inria Sans Light"/>
                <a:cs typeface="Inria Sans Light"/>
                <a:sym typeface="Inria Sans Light"/>
              </a:rPr>
              <a:t>Positivism </a:t>
            </a:r>
            <a:r>
              <a:rPr lang="en" sz="1000" dirty="0">
                <a:solidFill>
                  <a:schemeClr val="dk1"/>
                </a:solidFill>
                <a:latin typeface="Inria Sans Light"/>
                <a:ea typeface="Inria Sans Light"/>
                <a:cs typeface="Inria Sans Light"/>
                <a:sym typeface="Inria Sans Light"/>
              </a:rPr>
              <a:t>and Postpositivism </a:t>
            </a:r>
            <a:r>
              <a:rPr lang="en" sz="1000" dirty="0" smtClean="0">
                <a:solidFill>
                  <a:schemeClr val="dk1"/>
                </a:solidFill>
                <a:latin typeface="Inria Sans Light"/>
                <a:ea typeface="Inria Sans Light"/>
                <a:cs typeface="Inria Sans Light"/>
                <a:sym typeface="Inria Sans Light"/>
              </a:rPr>
              <a:t>Activity</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30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Practicality of Sustainability </a:t>
            </a:r>
            <a:r>
              <a:rPr lang="en" sz="1000" dirty="0" smtClean="0">
                <a:solidFill>
                  <a:schemeClr val="dk1"/>
                </a:solidFill>
                <a:latin typeface="Inria Sans Light"/>
                <a:ea typeface="Inria Sans Light"/>
                <a:cs typeface="Inria Sans Light"/>
                <a:sym typeface="Inria Sans Light"/>
              </a:rPr>
              <a:t>Education</a:t>
            </a:r>
            <a:endParaRPr sz="1000" dirty="0">
              <a:solidFill>
                <a:schemeClr val="dk1"/>
              </a:solidFill>
              <a:latin typeface="Inria Sans Light"/>
              <a:ea typeface="Inria Sans Light"/>
              <a:cs typeface="Inria Sans Light"/>
              <a:sym typeface="Inria Sans Light"/>
            </a:endParaRPr>
          </a:p>
        </p:txBody>
      </p:sp>
      <p:sp>
        <p:nvSpPr>
          <p:cNvPr id="89" name="Google Shape;89;p14"/>
          <p:cNvSpPr txBox="1"/>
          <p:nvPr/>
        </p:nvSpPr>
        <p:spPr>
          <a:xfrm>
            <a:off x="2314800" y="3110750"/>
            <a:ext cx="3410700" cy="189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solidFill>
                  <a:schemeClr val="hlink"/>
                </a:solidFill>
                <a:latin typeface="Inria Sans Light"/>
                <a:ea typeface="Inria Sans Light"/>
                <a:cs typeface="Inria Sans Light"/>
                <a:sym typeface="Inria Sans Light"/>
                <a:hlinkClick r:id="" action="ppaction://noaction"/>
              </a:rPr>
              <a:t>Week 3 - How do we teach sustainably?</a:t>
            </a:r>
            <a:endParaRPr dirty="0">
              <a:solidFill>
                <a:schemeClr val="dk1"/>
              </a:solidFill>
              <a:latin typeface="Inria Sans Light"/>
              <a:ea typeface="Inria Sans Light"/>
              <a:cs typeface="Inria Sans Light"/>
              <a:sym typeface="Inria Sans Light"/>
            </a:endParaRPr>
          </a:p>
          <a:p>
            <a:pPr marL="457200" lvl="0" indent="-292100" algn="l" rtl="0">
              <a:spcBef>
                <a:spcPts val="10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Asset vs Deficit </a:t>
            </a:r>
            <a:r>
              <a:rPr lang="en" sz="1000" dirty="0" smtClean="0">
                <a:solidFill>
                  <a:schemeClr val="dk1"/>
                </a:solidFill>
                <a:latin typeface="Inria Sans Light"/>
                <a:ea typeface="Inria Sans Light"/>
                <a:cs typeface="Inria Sans Light"/>
                <a:sym typeface="Inria Sans Light"/>
              </a:rPr>
              <a:t>Approaches</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Criticism of US </a:t>
            </a:r>
            <a:r>
              <a:rPr lang="en" sz="1000" dirty="0" smtClean="0">
                <a:solidFill>
                  <a:schemeClr val="dk1"/>
                </a:solidFill>
                <a:latin typeface="Inria Sans Light"/>
                <a:ea typeface="Inria Sans Light"/>
                <a:cs typeface="Inria Sans Light"/>
                <a:sym typeface="Inria Sans Light"/>
              </a:rPr>
              <a:t>Education</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Bloom’s </a:t>
            </a:r>
            <a:r>
              <a:rPr lang="en" sz="1000" dirty="0" smtClean="0">
                <a:solidFill>
                  <a:schemeClr val="dk1"/>
                </a:solidFill>
                <a:latin typeface="Inria Sans Light"/>
                <a:ea typeface="Inria Sans Light"/>
                <a:cs typeface="Inria Sans Light"/>
                <a:sym typeface="Inria Sans Light"/>
              </a:rPr>
              <a:t>Taxonomy</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Sustainability education looks to paradigm </a:t>
            </a:r>
            <a:r>
              <a:rPr lang="en" sz="1000" dirty="0" smtClean="0">
                <a:solidFill>
                  <a:schemeClr val="dk1"/>
                </a:solidFill>
                <a:latin typeface="Inria Sans Light"/>
                <a:ea typeface="Inria Sans Light"/>
                <a:cs typeface="Inria Sans Light"/>
                <a:sym typeface="Inria Sans Light"/>
              </a:rPr>
              <a:t>shifts</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Levels of implementing </a:t>
            </a:r>
            <a:r>
              <a:rPr lang="en" sz="1000" dirty="0" smtClean="0">
                <a:solidFill>
                  <a:schemeClr val="dk1"/>
                </a:solidFill>
                <a:latin typeface="Inria Sans Light"/>
                <a:ea typeface="Inria Sans Light"/>
                <a:cs typeface="Inria Sans Light"/>
                <a:sym typeface="Inria Sans Light"/>
              </a:rPr>
              <a:t>sustainability</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Level 1, Level 2, Level </a:t>
            </a:r>
            <a:r>
              <a:rPr lang="en" sz="1000" dirty="0" smtClean="0">
                <a:solidFill>
                  <a:schemeClr val="dk1"/>
                </a:solidFill>
                <a:latin typeface="Inria Sans Light"/>
                <a:ea typeface="Inria Sans Light"/>
                <a:cs typeface="Inria Sans Light"/>
                <a:sym typeface="Inria Sans Light"/>
              </a:rPr>
              <a:t>3</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30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Transitioning through Sustainability </a:t>
            </a:r>
            <a:r>
              <a:rPr lang="en" sz="1000" dirty="0" smtClean="0">
                <a:solidFill>
                  <a:schemeClr val="dk1"/>
                </a:solidFill>
                <a:latin typeface="Inria Sans Light"/>
                <a:ea typeface="Inria Sans Light"/>
                <a:cs typeface="Inria Sans Light"/>
                <a:sym typeface="Inria Sans Light"/>
              </a:rPr>
              <a:t>Levels</a:t>
            </a:r>
            <a:endParaRPr sz="1000" dirty="0">
              <a:solidFill>
                <a:schemeClr val="dk1"/>
              </a:solidFill>
              <a:latin typeface="Inria Sans Light"/>
              <a:ea typeface="Inria Sans Light"/>
              <a:cs typeface="Inria Sans Light"/>
              <a:sym typeface="Inria Sans Light"/>
            </a:endParaRPr>
          </a:p>
        </p:txBody>
      </p:sp>
      <p:sp>
        <p:nvSpPr>
          <p:cNvPr id="90" name="Google Shape;90;p14"/>
          <p:cNvSpPr txBox="1"/>
          <p:nvPr/>
        </p:nvSpPr>
        <p:spPr>
          <a:xfrm>
            <a:off x="5725500" y="3110750"/>
            <a:ext cx="3410700" cy="189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u="sng" dirty="0">
                <a:solidFill>
                  <a:schemeClr val="hlink"/>
                </a:solidFill>
                <a:latin typeface="Inria Sans Light"/>
                <a:ea typeface="Inria Sans Light"/>
                <a:cs typeface="Inria Sans Light"/>
                <a:sym typeface="Inria Sans Light"/>
                <a:hlinkClick r:id="rId5" action="ppaction://hlinksldjump"/>
              </a:rPr>
              <a:t>Week 4 - What does this look like for me?</a:t>
            </a:r>
            <a:endParaRPr b="1" dirty="0">
              <a:solidFill>
                <a:schemeClr val="dk1"/>
              </a:solidFill>
              <a:latin typeface="Inria Sans Light"/>
              <a:ea typeface="Inria Sans Light"/>
              <a:cs typeface="Inria Sans Light"/>
              <a:sym typeface="Inria Sans Light"/>
            </a:endParaRPr>
          </a:p>
          <a:p>
            <a:pPr marL="457200" lvl="0" indent="-292100" algn="l" rtl="0">
              <a:spcBef>
                <a:spcPts val="10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Explanation of Categories of Sustainability Literacy </a:t>
            </a:r>
            <a:r>
              <a:rPr lang="en" sz="1000" b="1" dirty="0" smtClean="0">
                <a:solidFill>
                  <a:schemeClr val="dk1"/>
                </a:solidFill>
                <a:latin typeface="Inria Sans Light"/>
                <a:ea typeface="Inria Sans Light"/>
                <a:cs typeface="Inria Sans Light"/>
                <a:sym typeface="Inria Sans Light"/>
              </a:rPr>
              <a:t>Competencies</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Explanation of Sustainable Instructional </a:t>
            </a:r>
            <a:r>
              <a:rPr lang="en" sz="1000" b="1" dirty="0" smtClean="0">
                <a:solidFill>
                  <a:schemeClr val="dk1"/>
                </a:solidFill>
                <a:latin typeface="Inria Sans Light"/>
                <a:ea typeface="Inria Sans Light"/>
                <a:cs typeface="Inria Sans Light"/>
                <a:sym typeface="Inria Sans Light"/>
              </a:rPr>
              <a:t>Approaches</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Overview of Understand by Design (UbD) </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Modified UbD </a:t>
            </a:r>
            <a:r>
              <a:rPr lang="en" sz="1000" b="1" dirty="0" smtClean="0">
                <a:solidFill>
                  <a:schemeClr val="dk1"/>
                </a:solidFill>
                <a:latin typeface="Inria Sans Light"/>
                <a:ea typeface="Inria Sans Light"/>
                <a:cs typeface="Inria Sans Light"/>
                <a:sym typeface="Inria Sans Light"/>
              </a:rPr>
              <a:t>template</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30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Sticking </a:t>
            </a:r>
            <a:r>
              <a:rPr lang="en" sz="1000" b="1" dirty="0" smtClean="0">
                <a:solidFill>
                  <a:schemeClr val="dk1"/>
                </a:solidFill>
                <a:latin typeface="Inria Sans Light"/>
                <a:ea typeface="Inria Sans Light"/>
                <a:cs typeface="Inria Sans Light"/>
                <a:sym typeface="Inria Sans Light"/>
              </a:rPr>
              <a:t>Points</a:t>
            </a:r>
            <a:endParaRPr b="1" dirty="0">
              <a:solidFill>
                <a:schemeClr val="dk1"/>
              </a:solidFill>
              <a:latin typeface="Inria Sans Light"/>
              <a:ea typeface="Inria Sans Light"/>
              <a:cs typeface="Inria Sans Light"/>
              <a:sym typeface="Inria Sans Light"/>
            </a:endParaRPr>
          </a:p>
        </p:txBody>
      </p:sp>
      <p:sp>
        <p:nvSpPr>
          <p:cNvPr id="2" name="TextBox 1"/>
          <p:cNvSpPr txBox="1"/>
          <p:nvPr/>
        </p:nvSpPr>
        <p:spPr>
          <a:xfrm>
            <a:off x="676507" y="4182228"/>
            <a:ext cx="1747025" cy="505522"/>
          </a:xfrm>
          <a:prstGeom prst="rect">
            <a:avLst/>
          </a:prstGeom>
          <a:noFill/>
        </p:spPr>
        <p:txBody>
          <a:bodyPr wrap="square" rtlCol="0">
            <a:spAutoFit/>
          </a:bodyPr>
          <a:lstStyle/>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827"/>
        <p:cNvGrpSpPr/>
        <p:nvPr/>
      </p:nvGrpSpPr>
      <p:grpSpPr>
        <a:xfrm>
          <a:off x="0" y="0"/>
          <a:ext cx="0" cy="0"/>
          <a:chOff x="0" y="0"/>
          <a:chExt cx="0" cy="0"/>
        </a:xfrm>
      </p:grpSpPr>
      <p:sp>
        <p:nvSpPr>
          <p:cNvPr id="828" name="Google Shape;828;p112"/>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Where do I start?</a:t>
            </a:r>
            <a:endParaRPr/>
          </a:p>
          <a:p>
            <a:pPr marL="0" lvl="0" indent="0" algn="l" rtl="0">
              <a:spcBef>
                <a:spcPts val="0"/>
              </a:spcBef>
              <a:spcAft>
                <a:spcPts val="0"/>
              </a:spcAft>
              <a:buNone/>
            </a:pPr>
            <a:endParaRPr/>
          </a:p>
          <a:p>
            <a:pPr marL="0" lvl="0" indent="0" algn="l" rtl="0">
              <a:spcBef>
                <a:spcPts val="0"/>
              </a:spcBef>
              <a:spcAft>
                <a:spcPts val="0"/>
              </a:spcAft>
              <a:buNone/>
            </a:pPr>
            <a:r>
              <a:rPr lang="en"/>
              <a:t>Backwards Design</a:t>
            </a:r>
            <a:endParaRPr/>
          </a:p>
        </p:txBody>
      </p:sp>
      <p:sp>
        <p:nvSpPr>
          <p:cNvPr id="829" name="Google Shape;829;p112"/>
          <p:cNvSpPr txBox="1">
            <a:spLocks noGrp="1"/>
          </p:cNvSpPr>
          <p:nvPr>
            <p:ph type="body" idx="1"/>
          </p:nvPr>
        </p:nvSpPr>
        <p:spPr>
          <a:xfrm>
            <a:off x="2337950" y="1028700"/>
            <a:ext cx="6806100" cy="3659100"/>
          </a:xfrm>
          <a:prstGeom prst="rect">
            <a:avLst/>
          </a:prstGeom>
        </p:spPr>
        <p:txBody>
          <a:bodyPr spcFirstLastPara="1" wrap="square" lIns="0" tIns="0" rIns="0" bIns="0" anchor="t" anchorCtr="0">
            <a:noAutofit/>
          </a:bodyPr>
          <a:lstStyle/>
          <a:p>
            <a:pPr marL="457200" lvl="0" indent="-342900" algn="l" rtl="0">
              <a:lnSpc>
                <a:spcPct val="100000"/>
              </a:lnSpc>
              <a:spcBef>
                <a:spcPts val="0"/>
              </a:spcBef>
              <a:spcAft>
                <a:spcPts val="0"/>
              </a:spcAft>
              <a:buSzPts val="1800"/>
              <a:buChar char="▫"/>
            </a:pPr>
            <a:r>
              <a:rPr lang="en" sz="1800" i="1"/>
              <a:t>Understanding by Design</a:t>
            </a:r>
            <a:r>
              <a:rPr lang="en" sz="1800"/>
              <a:t> (UbD) is a curriculum design process commonly known as Backwards Design</a:t>
            </a:r>
            <a:endParaRPr sz="1800"/>
          </a:p>
          <a:p>
            <a:pPr marL="0" lvl="0" indent="0" algn="l" rtl="0">
              <a:lnSpc>
                <a:spcPct val="100000"/>
              </a:lnSpc>
              <a:spcBef>
                <a:spcPts val="600"/>
              </a:spcBef>
              <a:spcAft>
                <a:spcPts val="0"/>
              </a:spcAft>
              <a:buNone/>
            </a:pPr>
            <a:endParaRPr sz="1800"/>
          </a:p>
          <a:p>
            <a:pPr marL="457200" lvl="0" indent="-342900" algn="l" rtl="0">
              <a:lnSpc>
                <a:spcPct val="100000"/>
              </a:lnSpc>
              <a:spcBef>
                <a:spcPts val="600"/>
              </a:spcBef>
              <a:spcAft>
                <a:spcPts val="0"/>
              </a:spcAft>
              <a:buSzPts val="1800"/>
              <a:buChar char="▫"/>
            </a:pPr>
            <a:r>
              <a:rPr lang="en" sz="1800"/>
              <a:t>Instructors start with their learning goals for students and design experiences, where students build their understanding and demonstrate their knowledge, working backwards, to support those goals </a:t>
            </a:r>
            <a:endParaRPr sz="1800"/>
          </a:p>
          <a:p>
            <a:pPr marL="0" lvl="0" indent="0" algn="l" rtl="0">
              <a:spcBef>
                <a:spcPts val="600"/>
              </a:spcBef>
              <a:spcAft>
                <a:spcPts val="0"/>
              </a:spcAft>
              <a:buNone/>
            </a:pPr>
            <a:endParaRPr sz="1800"/>
          </a:p>
          <a:p>
            <a:pPr marL="457200" lvl="0" indent="-342900" algn="l" rtl="0">
              <a:spcBef>
                <a:spcPts val="600"/>
              </a:spcBef>
              <a:spcAft>
                <a:spcPts val="0"/>
              </a:spcAft>
              <a:buSzPts val="1800"/>
              <a:buChar char="▫"/>
            </a:pPr>
            <a:r>
              <a:rPr lang="en" sz="1800"/>
              <a:t>Works to answer the questions</a:t>
            </a:r>
            <a:endParaRPr sz="1800"/>
          </a:p>
          <a:p>
            <a:pPr marL="914400" lvl="1" indent="-330200" algn="l" rtl="0">
              <a:spcBef>
                <a:spcPts val="0"/>
              </a:spcBef>
              <a:spcAft>
                <a:spcPts val="0"/>
              </a:spcAft>
              <a:buSzPts val="1600"/>
              <a:buChar char="▪"/>
            </a:pPr>
            <a:r>
              <a:rPr lang="en" sz="1600"/>
              <a:t>What do I want my students to know and be able to do?</a:t>
            </a:r>
            <a:endParaRPr sz="1600"/>
          </a:p>
          <a:p>
            <a:pPr marL="914400" lvl="1" indent="-330200" algn="l" rtl="0">
              <a:spcBef>
                <a:spcPts val="0"/>
              </a:spcBef>
              <a:spcAft>
                <a:spcPts val="0"/>
              </a:spcAft>
              <a:buSzPts val="1600"/>
              <a:buChar char="▪"/>
            </a:pPr>
            <a:r>
              <a:rPr lang="en" sz="1600"/>
              <a:t>How will I support them in building the knowledge, skills and/or dispositions to accomplish those goals?</a:t>
            </a:r>
            <a:endParaRPr sz="1600"/>
          </a:p>
          <a:p>
            <a:pPr marL="0" lvl="0" indent="0" algn="l" rtl="0">
              <a:spcBef>
                <a:spcPts val="600"/>
              </a:spcBef>
              <a:spcAft>
                <a:spcPts val="600"/>
              </a:spcAft>
              <a:buNone/>
            </a:pPr>
            <a:endParaRPr/>
          </a:p>
        </p:txBody>
      </p:sp>
      <p:sp>
        <p:nvSpPr>
          <p:cNvPr id="830" name="Google Shape;830;p112"/>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20</a:t>
            </a:fld>
            <a:endParaRPr/>
          </a:p>
        </p:txBody>
      </p:sp>
      <p:sp>
        <p:nvSpPr>
          <p:cNvPr id="831" name="Google Shape;831;p112"/>
          <p:cNvSpPr txBox="1"/>
          <p:nvPr/>
        </p:nvSpPr>
        <p:spPr>
          <a:xfrm>
            <a:off x="2337950" y="4669300"/>
            <a:ext cx="5938500" cy="492600"/>
          </a:xfrm>
          <a:prstGeom prst="rect">
            <a:avLst/>
          </a:prstGeom>
          <a:noFill/>
          <a:ln>
            <a:noFill/>
          </a:ln>
        </p:spPr>
        <p:txBody>
          <a:bodyPr spcFirstLastPara="1" wrap="square" lIns="91425" tIns="91425" rIns="91425" bIns="91425" anchor="b" anchorCtr="0">
            <a:noAutofit/>
          </a:bodyPr>
          <a:lstStyle/>
          <a:p>
            <a:pPr marL="0" lvl="0" indent="0" algn="l" rtl="0">
              <a:lnSpc>
                <a:spcPct val="115000"/>
              </a:lnSpc>
              <a:spcBef>
                <a:spcPts val="0"/>
              </a:spcBef>
              <a:spcAft>
                <a:spcPts val="600"/>
              </a:spcAft>
              <a:buNone/>
            </a:pPr>
            <a:r>
              <a:rPr lang="en" sz="1000" u="sng">
                <a:solidFill>
                  <a:schemeClr val="hlink"/>
                </a:solidFill>
                <a:latin typeface="Inria Sans Light"/>
                <a:ea typeface="Inria Sans Light"/>
                <a:cs typeface="Inria Sans Light"/>
                <a:sym typeface="Inria Sans Light"/>
                <a:hlinkClick r:id="rId3"/>
              </a:rPr>
              <a:t>Backwards Design Resources by Jay McTighe</a:t>
            </a:r>
            <a:endParaRPr sz="40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835"/>
        <p:cNvGrpSpPr/>
        <p:nvPr/>
      </p:nvGrpSpPr>
      <p:grpSpPr>
        <a:xfrm>
          <a:off x="0" y="0"/>
          <a:ext cx="0" cy="0"/>
          <a:chOff x="0" y="0"/>
          <a:chExt cx="0" cy="0"/>
        </a:xfrm>
      </p:grpSpPr>
      <p:sp>
        <p:nvSpPr>
          <p:cNvPr id="836" name="Google Shape;836;p113"/>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Where do I start?</a:t>
            </a:r>
            <a:endParaRPr/>
          </a:p>
        </p:txBody>
      </p:sp>
      <p:sp>
        <p:nvSpPr>
          <p:cNvPr id="837" name="Google Shape;837;p113"/>
          <p:cNvSpPr txBox="1">
            <a:spLocks noGrp="1"/>
          </p:cNvSpPr>
          <p:nvPr>
            <p:ph type="body" idx="1"/>
          </p:nvPr>
        </p:nvSpPr>
        <p:spPr>
          <a:xfrm>
            <a:off x="2794425" y="1177325"/>
            <a:ext cx="2754000" cy="3739200"/>
          </a:xfrm>
          <a:prstGeom prst="rect">
            <a:avLst/>
          </a:prstGeom>
          <a:solidFill>
            <a:schemeClr val="accent5"/>
          </a:solidFill>
        </p:spPr>
        <p:txBody>
          <a:bodyPr spcFirstLastPara="1" wrap="square" lIns="0" tIns="0" rIns="0" bIns="0" anchor="t" anchorCtr="0">
            <a:noAutofit/>
          </a:bodyPr>
          <a:lstStyle/>
          <a:p>
            <a:pPr marL="0" lvl="0" indent="0" algn="ctr" rtl="0">
              <a:spcBef>
                <a:spcPts val="0"/>
              </a:spcBef>
              <a:spcAft>
                <a:spcPts val="0"/>
              </a:spcAft>
              <a:buNone/>
            </a:pPr>
            <a:r>
              <a:rPr lang="en"/>
              <a:t>Categories of Sustainability Competencies</a:t>
            </a:r>
            <a:endParaRPr/>
          </a:p>
          <a:p>
            <a:pPr marL="457200" lvl="0" indent="-342900" algn="l" rtl="0">
              <a:spcBef>
                <a:spcPts val="600"/>
              </a:spcBef>
              <a:spcAft>
                <a:spcPts val="0"/>
              </a:spcAft>
              <a:buSzPts val="1800"/>
              <a:buChar char="▫"/>
            </a:pPr>
            <a:r>
              <a:rPr lang="en"/>
              <a:t>Sustainability Knowledge</a:t>
            </a:r>
            <a:endParaRPr/>
          </a:p>
          <a:p>
            <a:pPr marL="457200" lvl="0" indent="-342900" algn="l" rtl="0">
              <a:spcBef>
                <a:spcPts val="0"/>
              </a:spcBef>
              <a:spcAft>
                <a:spcPts val="0"/>
              </a:spcAft>
              <a:buSzPts val="1800"/>
              <a:buChar char="▫"/>
            </a:pPr>
            <a:r>
              <a:rPr lang="en"/>
              <a:t>Systems Thinking</a:t>
            </a:r>
            <a:endParaRPr/>
          </a:p>
          <a:p>
            <a:pPr marL="457200" lvl="0" indent="-342900" algn="l" rtl="0">
              <a:spcBef>
                <a:spcPts val="0"/>
              </a:spcBef>
              <a:spcAft>
                <a:spcPts val="0"/>
              </a:spcAft>
              <a:buSzPts val="1800"/>
              <a:buChar char="▫"/>
            </a:pPr>
            <a:r>
              <a:rPr lang="en"/>
              <a:t>Social Justice</a:t>
            </a:r>
            <a:endParaRPr/>
          </a:p>
          <a:p>
            <a:pPr marL="457200" lvl="0" indent="-342900" algn="l" rtl="0">
              <a:spcBef>
                <a:spcPts val="0"/>
              </a:spcBef>
              <a:spcAft>
                <a:spcPts val="0"/>
              </a:spcAft>
              <a:buSzPts val="1800"/>
              <a:buChar char="▫"/>
            </a:pPr>
            <a:r>
              <a:rPr lang="en"/>
              <a:t>Futures Thinking</a:t>
            </a:r>
            <a:endParaRPr/>
          </a:p>
          <a:p>
            <a:pPr marL="457200" lvl="0" indent="-342900" algn="l" rtl="0">
              <a:spcBef>
                <a:spcPts val="0"/>
              </a:spcBef>
              <a:spcAft>
                <a:spcPts val="0"/>
              </a:spcAft>
              <a:buSzPts val="1800"/>
              <a:buChar char="▫"/>
            </a:pPr>
            <a:r>
              <a:rPr lang="en"/>
              <a:t>Active Citizenship</a:t>
            </a:r>
            <a:endParaRPr/>
          </a:p>
          <a:p>
            <a:pPr marL="457200" lvl="0" indent="-342900" algn="l" rtl="0">
              <a:spcBef>
                <a:spcPts val="0"/>
              </a:spcBef>
              <a:spcAft>
                <a:spcPts val="0"/>
              </a:spcAft>
              <a:buSzPts val="1800"/>
              <a:buChar char="▫"/>
            </a:pPr>
            <a:r>
              <a:rPr lang="en"/>
              <a:t>Content Knowledge</a:t>
            </a:r>
            <a:endParaRPr/>
          </a:p>
        </p:txBody>
      </p:sp>
      <p:sp>
        <p:nvSpPr>
          <p:cNvPr id="838" name="Google Shape;838;p113"/>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21</a:t>
            </a:fld>
            <a:endParaRPr/>
          </a:p>
        </p:txBody>
      </p:sp>
      <p:sp>
        <p:nvSpPr>
          <p:cNvPr id="839" name="Google Shape;839;p113"/>
          <p:cNvSpPr txBox="1">
            <a:spLocks noGrp="1"/>
          </p:cNvSpPr>
          <p:nvPr>
            <p:ph type="body" idx="2"/>
          </p:nvPr>
        </p:nvSpPr>
        <p:spPr>
          <a:xfrm>
            <a:off x="5934400" y="1177325"/>
            <a:ext cx="2754000" cy="3739200"/>
          </a:xfrm>
          <a:prstGeom prst="rect">
            <a:avLst/>
          </a:prstGeom>
          <a:solidFill>
            <a:schemeClr val="accent3"/>
          </a:solidFill>
        </p:spPr>
        <p:txBody>
          <a:bodyPr spcFirstLastPara="1" wrap="square" lIns="0" tIns="0" rIns="0" bIns="0" anchor="t" anchorCtr="0">
            <a:noAutofit/>
          </a:bodyPr>
          <a:lstStyle/>
          <a:p>
            <a:pPr marL="0" lvl="0" indent="0" algn="ctr" rtl="0">
              <a:spcBef>
                <a:spcPts val="0"/>
              </a:spcBef>
              <a:spcAft>
                <a:spcPts val="0"/>
              </a:spcAft>
              <a:buNone/>
            </a:pPr>
            <a:r>
              <a:rPr lang="en"/>
              <a:t>Sustainability Instructional Approaches</a:t>
            </a:r>
            <a:endParaRPr/>
          </a:p>
          <a:p>
            <a:pPr marL="457200" lvl="0" indent="-342900" algn="l" rtl="0">
              <a:spcBef>
                <a:spcPts val="600"/>
              </a:spcBef>
              <a:spcAft>
                <a:spcPts val="0"/>
              </a:spcAft>
              <a:buSzPts val="1800"/>
              <a:buChar char="▫"/>
            </a:pPr>
            <a:r>
              <a:rPr lang="en"/>
              <a:t>Collaborative, Small Group Learning</a:t>
            </a:r>
            <a:endParaRPr/>
          </a:p>
          <a:p>
            <a:pPr marL="457200" lvl="0" indent="-342900" algn="l" rtl="0">
              <a:spcBef>
                <a:spcPts val="0"/>
              </a:spcBef>
              <a:spcAft>
                <a:spcPts val="0"/>
              </a:spcAft>
              <a:buSzPts val="1800"/>
              <a:buChar char="▫"/>
            </a:pPr>
            <a:r>
              <a:rPr lang="en"/>
              <a:t>Inquiry-based Learning</a:t>
            </a:r>
            <a:endParaRPr/>
          </a:p>
          <a:p>
            <a:pPr marL="457200" lvl="0" indent="-342900" algn="l" rtl="0">
              <a:spcBef>
                <a:spcPts val="0"/>
              </a:spcBef>
              <a:spcAft>
                <a:spcPts val="0"/>
              </a:spcAft>
              <a:buSzPts val="1800"/>
              <a:buChar char="▫"/>
            </a:pPr>
            <a:r>
              <a:rPr lang="en"/>
              <a:t>Experiential Learning</a:t>
            </a:r>
            <a:endParaRPr/>
          </a:p>
          <a:p>
            <a:pPr marL="457200" lvl="0" indent="-342900" algn="l" rtl="0">
              <a:spcBef>
                <a:spcPts val="0"/>
              </a:spcBef>
              <a:spcAft>
                <a:spcPts val="0"/>
              </a:spcAft>
              <a:buSzPts val="1800"/>
              <a:buChar char="▫"/>
            </a:pPr>
            <a:r>
              <a:rPr lang="en"/>
              <a:t>Service Learning</a:t>
            </a:r>
            <a:endParaRPr/>
          </a:p>
          <a:p>
            <a:pPr marL="457200" lvl="0" indent="-342900" algn="l" rtl="0">
              <a:spcBef>
                <a:spcPts val="0"/>
              </a:spcBef>
              <a:spcAft>
                <a:spcPts val="0"/>
              </a:spcAft>
              <a:buSzPts val="1800"/>
              <a:buChar char="▫"/>
            </a:pPr>
            <a:r>
              <a:rPr lang="en"/>
              <a:t>Place-based Learning</a:t>
            </a:r>
            <a:endParaRPr/>
          </a:p>
          <a:p>
            <a:pPr marL="457200" lvl="0" indent="-342900" algn="l" rtl="0">
              <a:spcBef>
                <a:spcPts val="0"/>
              </a:spcBef>
              <a:spcAft>
                <a:spcPts val="0"/>
              </a:spcAft>
              <a:buSzPts val="1800"/>
              <a:buChar char="▫"/>
            </a:pPr>
            <a:r>
              <a:rPr lang="en"/>
              <a:t>Culturally Sustained Learning</a:t>
            </a:r>
            <a:endParaRPr/>
          </a:p>
          <a:p>
            <a:pPr marL="0" lvl="0" indent="0" algn="l" rtl="0">
              <a:spcBef>
                <a:spcPts val="600"/>
              </a:spcBef>
              <a:spcAft>
                <a:spcPts val="600"/>
              </a:spcAft>
              <a:buNone/>
            </a:pPr>
            <a:endParaRPr/>
          </a:p>
        </p:txBody>
      </p:sp>
      <p:cxnSp>
        <p:nvCxnSpPr>
          <p:cNvPr id="840" name="Google Shape;840;p113"/>
          <p:cNvCxnSpPr/>
          <p:nvPr/>
        </p:nvCxnSpPr>
        <p:spPr>
          <a:xfrm>
            <a:off x="2794425" y="1827725"/>
            <a:ext cx="5894100" cy="0"/>
          </a:xfrm>
          <a:prstGeom prst="straightConnector1">
            <a:avLst/>
          </a:prstGeom>
          <a:noFill/>
          <a:ln w="9525" cap="flat" cmpd="sng">
            <a:solidFill>
              <a:schemeClr val="dk2"/>
            </a:solidFill>
            <a:prstDash val="solid"/>
            <a:round/>
            <a:headEnd type="none" w="med" len="med"/>
            <a:tailEnd type="none" w="med" len="med"/>
          </a:ln>
        </p:spPr>
      </p:cxnSp>
      <p:cxnSp>
        <p:nvCxnSpPr>
          <p:cNvPr id="841" name="Google Shape;841;p113"/>
          <p:cNvCxnSpPr/>
          <p:nvPr/>
        </p:nvCxnSpPr>
        <p:spPr>
          <a:xfrm>
            <a:off x="5760725" y="937250"/>
            <a:ext cx="0" cy="4238100"/>
          </a:xfrm>
          <a:prstGeom prst="straightConnector1">
            <a:avLst/>
          </a:prstGeom>
          <a:noFill/>
          <a:ln w="9525" cap="flat" cmpd="sng">
            <a:solidFill>
              <a:schemeClr val="dk2"/>
            </a:solidFill>
            <a:prstDash val="solid"/>
            <a:round/>
            <a:headEnd type="none" w="med" len="med"/>
            <a:tailEnd type="none" w="med" len="med"/>
          </a:ln>
        </p:spPr>
      </p:cxnSp>
      <p:sp>
        <p:nvSpPr>
          <p:cNvPr id="842" name="Google Shape;842;p113"/>
          <p:cNvSpPr/>
          <p:nvPr/>
        </p:nvSpPr>
        <p:spPr>
          <a:xfrm>
            <a:off x="2507400" y="266750"/>
            <a:ext cx="3094200" cy="618900"/>
          </a:xfrm>
          <a:prstGeom prst="horizontalScroll">
            <a:avLst>
              <a:gd name="adj" fmla="val 12500"/>
            </a:avLst>
          </a:prstGeom>
          <a:solidFill>
            <a:schemeClr val="accent5"/>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Start here if you want to focus on the content that is taught</a:t>
            </a:r>
            <a:endParaRPr b="1">
              <a:solidFill>
                <a:schemeClr val="dk1"/>
              </a:solidFill>
              <a:latin typeface="Inria Sans"/>
              <a:ea typeface="Inria Sans"/>
              <a:cs typeface="Inria Sans"/>
              <a:sym typeface="Inria Sans"/>
            </a:endParaRPr>
          </a:p>
        </p:txBody>
      </p:sp>
      <p:sp>
        <p:nvSpPr>
          <p:cNvPr id="843" name="Google Shape;843;p113"/>
          <p:cNvSpPr/>
          <p:nvPr/>
        </p:nvSpPr>
        <p:spPr>
          <a:xfrm>
            <a:off x="5934400" y="266750"/>
            <a:ext cx="3094200" cy="618900"/>
          </a:xfrm>
          <a:prstGeom prst="horizontalScroll">
            <a:avLst>
              <a:gd name="adj" fmla="val 12500"/>
            </a:avLst>
          </a:prstGeom>
          <a:solidFill>
            <a:schemeClr val="accent3"/>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Start here if you want to focus on the way you are teaching</a:t>
            </a:r>
            <a:endParaRPr b="1">
              <a:solidFill>
                <a:schemeClr val="dk1"/>
              </a:solidFill>
              <a:latin typeface="Inria Sans"/>
              <a:ea typeface="Inria Sans"/>
              <a:cs typeface="Inria Sans"/>
              <a:sym typeface="Inria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847"/>
        <p:cNvGrpSpPr/>
        <p:nvPr/>
      </p:nvGrpSpPr>
      <p:grpSpPr>
        <a:xfrm>
          <a:off x="0" y="0"/>
          <a:ext cx="0" cy="0"/>
          <a:chOff x="0" y="0"/>
          <a:chExt cx="0" cy="0"/>
        </a:xfrm>
      </p:grpSpPr>
      <p:sp>
        <p:nvSpPr>
          <p:cNvPr id="848" name="Google Shape;848;p114"/>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Where do I start?</a:t>
            </a:r>
            <a:endParaRPr/>
          </a:p>
        </p:txBody>
      </p:sp>
      <p:sp>
        <p:nvSpPr>
          <p:cNvPr id="849" name="Google Shape;849;p114"/>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22</a:t>
            </a:fld>
            <a:endParaRPr/>
          </a:p>
        </p:txBody>
      </p:sp>
      <p:pic>
        <p:nvPicPr>
          <p:cNvPr id="850" name="Google Shape;850;p114">
            <a:hlinkClick r:id="rId3"/>
          </p:cNvPr>
          <p:cNvPicPr preferRelativeResize="0"/>
          <p:nvPr/>
        </p:nvPicPr>
        <p:blipFill>
          <a:blip r:embed="rId4">
            <a:alphaModFix/>
          </a:blip>
          <a:stretch>
            <a:fillRect/>
          </a:stretch>
        </p:blipFill>
        <p:spPr>
          <a:xfrm>
            <a:off x="5945100" y="1144450"/>
            <a:ext cx="2743201" cy="3543301"/>
          </a:xfrm>
          <a:prstGeom prst="rect">
            <a:avLst/>
          </a:prstGeom>
          <a:noFill/>
          <a:ln>
            <a:noFill/>
          </a:ln>
        </p:spPr>
      </p:pic>
      <p:pic>
        <p:nvPicPr>
          <p:cNvPr id="851" name="Google Shape;851;p114">
            <a:hlinkClick r:id="rId3"/>
          </p:cNvPr>
          <p:cNvPicPr preferRelativeResize="0"/>
          <p:nvPr/>
        </p:nvPicPr>
        <p:blipFill>
          <a:blip r:embed="rId5">
            <a:alphaModFix/>
          </a:blip>
          <a:stretch>
            <a:fillRect/>
          </a:stretch>
        </p:blipFill>
        <p:spPr>
          <a:xfrm>
            <a:off x="2877575" y="1152075"/>
            <a:ext cx="2743199" cy="3528060"/>
          </a:xfrm>
          <a:prstGeom prst="rect">
            <a:avLst/>
          </a:prstGeom>
          <a:noFill/>
          <a:ln>
            <a:noFill/>
          </a:ln>
        </p:spPr>
      </p:pic>
      <p:sp>
        <p:nvSpPr>
          <p:cNvPr id="852" name="Google Shape;852;p114"/>
          <p:cNvSpPr txBox="1"/>
          <p:nvPr/>
        </p:nvSpPr>
        <p:spPr>
          <a:xfrm>
            <a:off x="2893650" y="4733150"/>
            <a:ext cx="5794800" cy="431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1600" b="1" u="sng" dirty="0">
                <a:solidFill>
                  <a:schemeClr val="hlink"/>
                </a:solidFill>
                <a:latin typeface="Inria Sans"/>
                <a:ea typeface="Inria Sans"/>
                <a:cs typeface="Inria Sans"/>
                <a:sym typeface="Inria Sans"/>
                <a:hlinkClick r:id="rId6"/>
              </a:rPr>
              <a:t>Template</a:t>
            </a:r>
            <a:endParaRPr sz="1600" b="1" dirty="0">
              <a:solidFill>
                <a:schemeClr val="dk1"/>
              </a:solidFill>
              <a:latin typeface="Inria Sans"/>
              <a:ea typeface="Inria Sans"/>
              <a:cs typeface="Inria Sans"/>
              <a:sym typeface="Inria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856"/>
        <p:cNvGrpSpPr/>
        <p:nvPr/>
      </p:nvGrpSpPr>
      <p:grpSpPr>
        <a:xfrm>
          <a:off x="0" y="0"/>
          <a:ext cx="0" cy="0"/>
          <a:chOff x="0" y="0"/>
          <a:chExt cx="0" cy="0"/>
        </a:xfrm>
      </p:grpSpPr>
      <p:sp>
        <p:nvSpPr>
          <p:cNvPr id="857" name="Google Shape;857;p115"/>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How do you want to work?</a:t>
            </a:r>
            <a:endParaRPr/>
          </a:p>
        </p:txBody>
      </p:sp>
      <p:sp>
        <p:nvSpPr>
          <p:cNvPr id="858" name="Google Shape;858;p115"/>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Clr>
                <a:schemeClr val="dk1"/>
              </a:buClr>
              <a:buSzPts val="2000"/>
              <a:buChar char="▫"/>
            </a:pPr>
            <a:r>
              <a:rPr lang="en"/>
              <a:t>I want to work…</a:t>
            </a:r>
            <a:endParaRPr/>
          </a:p>
          <a:p>
            <a:pPr marL="914400" lvl="1" indent="-342900" algn="l" rtl="0">
              <a:spcBef>
                <a:spcPts val="0"/>
              </a:spcBef>
              <a:spcAft>
                <a:spcPts val="0"/>
              </a:spcAft>
              <a:buClr>
                <a:schemeClr val="dk1"/>
              </a:buClr>
              <a:buSzPts val="1800"/>
              <a:buAutoNum type="alphaUcPeriod"/>
            </a:pPr>
            <a:r>
              <a:rPr lang="en"/>
              <a:t>individually.</a:t>
            </a:r>
            <a:endParaRPr/>
          </a:p>
          <a:p>
            <a:pPr marL="914400" lvl="1" indent="-342900" algn="l" rtl="0">
              <a:spcBef>
                <a:spcPts val="0"/>
              </a:spcBef>
              <a:spcAft>
                <a:spcPts val="0"/>
              </a:spcAft>
              <a:buClr>
                <a:schemeClr val="dk1"/>
              </a:buClr>
              <a:buSzPts val="1800"/>
              <a:buAutoNum type="alphaUcPeriod"/>
            </a:pPr>
            <a:r>
              <a:rPr lang="en"/>
              <a:t>in a group, where discussions are frequent and we can dialogue about the progress we’re making, even if it is different.</a:t>
            </a:r>
            <a:endParaRPr/>
          </a:p>
          <a:p>
            <a:pPr marL="914400" lvl="1" indent="-342900" algn="l" rtl="0">
              <a:spcBef>
                <a:spcPts val="0"/>
              </a:spcBef>
              <a:spcAft>
                <a:spcPts val="0"/>
              </a:spcAft>
              <a:buClr>
                <a:schemeClr val="dk1"/>
              </a:buClr>
              <a:buSzPts val="1800"/>
              <a:buAutoNum type="alphaUcPeriod"/>
            </a:pPr>
            <a:r>
              <a:rPr lang="en"/>
              <a:t>in a group for accountability; discussions are infrequent but could occur.</a:t>
            </a:r>
            <a:endParaRPr/>
          </a:p>
        </p:txBody>
      </p:sp>
      <p:sp>
        <p:nvSpPr>
          <p:cNvPr id="859" name="Google Shape;859;p115"/>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863"/>
        <p:cNvGrpSpPr/>
        <p:nvPr/>
      </p:nvGrpSpPr>
      <p:grpSpPr>
        <a:xfrm>
          <a:off x="0" y="0"/>
          <a:ext cx="0" cy="0"/>
          <a:chOff x="0" y="0"/>
          <a:chExt cx="0" cy="0"/>
        </a:xfrm>
      </p:grpSpPr>
      <p:sp>
        <p:nvSpPr>
          <p:cNvPr id="864" name="Google Shape;864;p116"/>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Workshop Time</a:t>
            </a:r>
            <a:endParaRPr/>
          </a:p>
        </p:txBody>
      </p:sp>
      <p:sp>
        <p:nvSpPr>
          <p:cNvPr id="865" name="Google Shape;865;p116"/>
          <p:cNvSpPr txBox="1">
            <a:spLocks noGrp="1"/>
          </p:cNvSpPr>
          <p:nvPr>
            <p:ph type="body" idx="1"/>
          </p:nvPr>
        </p:nvSpPr>
        <p:spPr>
          <a:xfrm>
            <a:off x="2536675" y="1376700"/>
            <a:ext cx="6476100" cy="33111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The next 30 minutes are for you to workshop your ideas. We’ll be available to provide support if there are questions.</a:t>
            </a:r>
            <a:endParaRPr/>
          </a:p>
          <a:p>
            <a:pPr marL="0" lvl="0" indent="0" algn="l" rtl="0">
              <a:spcBef>
                <a:spcPts val="600"/>
              </a:spcBef>
              <a:spcAft>
                <a:spcPts val="0"/>
              </a:spcAft>
              <a:buNone/>
            </a:pPr>
            <a:endParaRPr/>
          </a:p>
          <a:p>
            <a:pPr marL="0" lvl="0" indent="0" algn="ctr" rtl="0">
              <a:spcBef>
                <a:spcPts val="600"/>
              </a:spcBef>
              <a:spcAft>
                <a:spcPts val="0"/>
              </a:spcAft>
              <a:buNone/>
            </a:pPr>
            <a:r>
              <a:rPr lang="en"/>
              <a:t>What do you hope to accomplish during your time?</a:t>
            </a:r>
            <a:endParaRPr/>
          </a:p>
          <a:p>
            <a:pPr marL="0" lvl="0" indent="0" algn="ctr" rtl="0">
              <a:spcBef>
                <a:spcPts val="600"/>
              </a:spcBef>
              <a:spcAft>
                <a:spcPts val="0"/>
              </a:spcAft>
              <a:buNone/>
            </a:pPr>
            <a:endParaRPr/>
          </a:p>
          <a:p>
            <a:pPr marL="0" lvl="0" indent="0" algn="ctr" rtl="0">
              <a:spcBef>
                <a:spcPts val="600"/>
              </a:spcBef>
              <a:spcAft>
                <a:spcPts val="600"/>
              </a:spcAft>
              <a:buNone/>
            </a:pPr>
            <a:r>
              <a:rPr lang="en"/>
              <a:t>We’ll briefly share out what we did and/or what we’re working on after our workshop time has concluded.</a:t>
            </a:r>
            <a:endParaRPr/>
          </a:p>
        </p:txBody>
      </p:sp>
      <p:sp>
        <p:nvSpPr>
          <p:cNvPr id="866" name="Google Shape;866;p116"/>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870"/>
        <p:cNvGrpSpPr/>
        <p:nvPr/>
      </p:nvGrpSpPr>
      <p:grpSpPr>
        <a:xfrm>
          <a:off x="0" y="0"/>
          <a:ext cx="0" cy="0"/>
          <a:chOff x="0" y="0"/>
          <a:chExt cx="0" cy="0"/>
        </a:xfrm>
      </p:grpSpPr>
      <p:sp>
        <p:nvSpPr>
          <p:cNvPr id="871" name="Google Shape;871;p117"/>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Sticking Points</a:t>
            </a:r>
            <a:endParaRPr/>
          </a:p>
        </p:txBody>
      </p:sp>
      <p:sp>
        <p:nvSpPr>
          <p:cNvPr id="872" name="Google Shape;872;p117"/>
          <p:cNvSpPr txBox="1">
            <a:spLocks noGrp="1"/>
          </p:cNvSpPr>
          <p:nvPr>
            <p:ph type="body" idx="1"/>
          </p:nvPr>
        </p:nvSpPr>
        <p:spPr>
          <a:xfrm>
            <a:off x="2763000" y="1004450"/>
            <a:ext cx="5925300" cy="36834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You’re changing the norm for:</a:t>
            </a:r>
            <a:endParaRPr/>
          </a:p>
          <a:p>
            <a:pPr marL="914400" lvl="1" indent="-342900" algn="l" rtl="0">
              <a:spcBef>
                <a:spcPts val="0"/>
              </a:spcBef>
              <a:spcAft>
                <a:spcPts val="0"/>
              </a:spcAft>
              <a:buSzPts val="1800"/>
              <a:buChar char="▪"/>
            </a:pPr>
            <a:r>
              <a:rPr lang="en"/>
              <a:t>Students</a:t>
            </a:r>
            <a:endParaRPr/>
          </a:p>
          <a:p>
            <a:pPr marL="1371600" lvl="2" indent="-330200" algn="l" rtl="0">
              <a:spcBef>
                <a:spcPts val="0"/>
              </a:spcBef>
              <a:spcAft>
                <a:spcPts val="0"/>
              </a:spcAft>
              <a:buSzPts val="1600"/>
              <a:buChar char="▫"/>
            </a:pPr>
            <a:r>
              <a:rPr lang="en" sz="1600" i="1"/>
              <a:t>Students are familiar with the status quo and they become more familiar the older they get. If you shake it up on them there is some inherent push back because they know the system and you’re changing the system.</a:t>
            </a:r>
            <a:endParaRPr sz="1600" i="1"/>
          </a:p>
          <a:p>
            <a:pPr marL="914400" lvl="1" indent="-342900" algn="l" rtl="0">
              <a:spcBef>
                <a:spcPts val="0"/>
              </a:spcBef>
              <a:spcAft>
                <a:spcPts val="0"/>
              </a:spcAft>
              <a:buSzPts val="1800"/>
              <a:buChar char="▪"/>
            </a:pPr>
            <a:r>
              <a:rPr lang="en"/>
              <a:t>Colleagues</a:t>
            </a:r>
            <a:endParaRPr/>
          </a:p>
          <a:p>
            <a:pPr marL="1371600" lvl="2" indent="-330200" algn="l" rtl="0">
              <a:spcBef>
                <a:spcPts val="0"/>
              </a:spcBef>
              <a:spcAft>
                <a:spcPts val="0"/>
              </a:spcAft>
              <a:buSzPts val="1600"/>
              <a:buChar char="▫"/>
            </a:pPr>
            <a:r>
              <a:rPr lang="en" sz="1600" i="1"/>
              <a:t>Colleagues may bristle at you teaching differently than you have in the past. </a:t>
            </a:r>
            <a:endParaRPr sz="1600" i="1"/>
          </a:p>
          <a:p>
            <a:pPr marL="914400" lvl="1" indent="-342900" algn="l" rtl="0">
              <a:spcBef>
                <a:spcPts val="0"/>
              </a:spcBef>
              <a:spcAft>
                <a:spcPts val="0"/>
              </a:spcAft>
              <a:buSzPts val="1800"/>
              <a:buChar char="▪"/>
            </a:pPr>
            <a:r>
              <a:rPr lang="en"/>
              <a:t>You</a:t>
            </a:r>
            <a:endParaRPr/>
          </a:p>
          <a:p>
            <a:pPr marL="1371600" lvl="2" indent="-330200" algn="l" rtl="0">
              <a:spcBef>
                <a:spcPts val="0"/>
              </a:spcBef>
              <a:spcAft>
                <a:spcPts val="0"/>
              </a:spcAft>
              <a:buSzPts val="1600"/>
              <a:buChar char="▫"/>
            </a:pPr>
            <a:r>
              <a:rPr lang="en" sz="1600" i="1"/>
              <a:t>Not everything you try will be a success the first time. That doesn’t mean you should give up!</a:t>
            </a:r>
            <a:endParaRPr sz="1600" i="1"/>
          </a:p>
        </p:txBody>
      </p:sp>
      <p:sp>
        <p:nvSpPr>
          <p:cNvPr id="873" name="Google Shape;873;p117"/>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877"/>
        <p:cNvGrpSpPr/>
        <p:nvPr/>
      </p:nvGrpSpPr>
      <p:grpSpPr>
        <a:xfrm>
          <a:off x="0" y="0"/>
          <a:ext cx="0" cy="0"/>
          <a:chOff x="0" y="0"/>
          <a:chExt cx="0" cy="0"/>
        </a:xfrm>
      </p:grpSpPr>
      <p:sp>
        <p:nvSpPr>
          <p:cNvPr id="878" name="Google Shape;878;p118"/>
          <p:cNvSpPr txBox="1">
            <a:spLocks noGrp="1"/>
          </p:cNvSpPr>
          <p:nvPr>
            <p:ph type="body" idx="1"/>
          </p:nvPr>
        </p:nvSpPr>
        <p:spPr>
          <a:xfrm>
            <a:off x="2344025" y="951525"/>
            <a:ext cx="6800100" cy="3736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Articles that address topics from class today:</a:t>
            </a:r>
            <a:endParaRPr/>
          </a:p>
          <a:p>
            <a:pPr marL="457200" lvl="0" indent="-317500" algn="l" rtl="0">
              <a:spcBef>
                <a:spcPts val="600"/>
              </a:spcBef>
              <a:spcAft>
                <a:spcPts val="0"/>
              </a:spcAft>
              <a:buClr>
                <a:schemeClr val="dk1"/>
              </a:buClr>
              <a:buSzPts val="1400"/>
              <a:buFont typeface="Inria Sans"/>
              <a:buChar char="▫"/>
            </a:pPr>
            <a:r>
              <a:rPr lang="en" sz="1400"/>
              <a:t>Brundiers, K., Barth, M., Cebrián, G., Cohen, M., Diaz, L., Douchette-Remington, S., Dripps, W., Habron, G., Harré, N., Jarchow, M., Losch, K., Michel, J., Mochizuki, Y., Rieckmann, M., Parnell, R., Walker, P., Zint, M., (2021). Key competencies in sustainability in higher education: Toward an agreed-upon reference framework. </a:t>
            </a:r>
            <a:r>
              <a:rPr lang="en" sz="1400" i="1"/>
              <a:t>Sustainability Science, 16</a:t>
            </a:r>
            <a:r>
              <a:rPr lang="en" sz="1400"/>
              <a:t>, 13-29. https://doi.org/10.1007/s11625-020-00838-2</a:t>
            </a:r>
            <a:endParaRPr sz="1400"/>
          </a:p>
          <a:p>
            <a:pPr marL="457200" lvl="0" indent="-317500" algn="l" rtl="0">
              <a:spcBef>
                <a:spcPts val="1000"/>
              </a:spcBef>
              <a:spcAft>
                <a:spcPts val="0"/>
              </a:spcAft>
              <a:buClr>
                <a:schemeClr val="dk1"/>
              </a:buClr>
              <a:buSzPts val="1400"/>
              <a:buFont typeface="Inria Sans"/>
              <a:buChar char="▫"/>
            </a:pPr>
            <a:r>
              <a:rPr lang="en" sz="1400"/>
              <a:t>Widhalm, B. (2011). Educators as architects of living systems: Designing vibrant learning experiences beyond sustainability and systems thinking. </a:t>
            </a:r>
            <a:r>
              <a:rPr lang="en" sz="1400" i="1"/>
              <a:t>Journal of Sustainability Educatio</a:t>
            </a:r>
            <a:r>
              <a:rPr lang="en" sz="1400"/>
              <a:t>n, 2</a:t>
            </a:r>
            <a:endParaRPr sz="1400"/>
          </a:p>
          <a:p>
            <a:pPr marL="457200" lvl="0" indent="-317500" algn="l" rtl="0">
              <a:spcBef>
                <a:spcPts val="1000"/>
              </a:spcBef>
              <a:spcAft>
                <a:spcPts val="1000"/>
              </a:spcAft>
              <a:buClr>
                <a:schemeClr val="dk1"/>
              </a:buClr>
              <a:buSzPts val="1400"/>
              <a:buFont typeface="Inria Sans"/>
              <a:buChar char="▫"/>
            </a:pPr>
            <a:r>
              <a:rPr lang="en" sz="1400"/>
              <a:t>Redman, E., Murphy, C., Mancilla, Y., Mallon, B., Kater-Wettstaedt, L., Barth, M., Ortiz M. G., Smith, G., &amp; Kelly, O. (2021). International scaling of sustainability continuing professional development for in-service teachers. </a:t>
            </a:r>
            <a:r>
              <a:rPr lang="en" sz="1400" i="1"/>
              <a:t>Interdisciplinary Journal of Environmental and Science Education</a:t>
            </a:r>
            <a:r>
              <a:rPr lang="en" sz="1400"/>
              <a:t>, </a:t>
            </a:r>
            <a:r>
              <a:rPr lang="en" sz="1400" i="1"/>
              <a:t>17</a:t>
            </a:r>
            <a:r>
              <a:rPr lang="en" sz="1400"/>
              <a:t>(3), e2243. https://doi.org/10.21601/ijese/10936</a:t>
            </a:r>
            <a:endParaRPr sz="1400"/>
          </a:p>
        </p:txBody>
      </p:sp>
      <p:sp>
        <p:nvSpPr>
          <p:cNvPr id="879" name="Google Shape;879;p118"/>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26</a:t>
            </a:fld>
            <a:endParaRPr/>
          </a:p>
        </p:txBody>
      </p:sp>
      <p:sp>
        <p:nvSpPr>
          <p:cNvPr id="880" name="Google Shape;880;p118"/>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Going Further</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884"/>
        <p:cNvGrpSpPr/>
        <p:nvPr/>
      </p:nvGrpSpPr>
      <p:grpSpPr>
        <a:xfrm>
          <a:off x="0" y="0"/>
          <a:ext cx="0" cy="0"/>
          <a:chOff x="0" y="0"/>
          <a:chExt cx="0" cy="0"/>
        </a:xfrm>
      </p:grpSpPr>
      <p:sp>
        <p:nvSpPr>
          <p:cNvPr id="885" name="Google Shape;885;p119"/>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Review of Learning Objectives</a:t>
            </a:r>
            <a:endParaRPr/>
          </a:p>
        </p:txBody>
      </p:sp>
      <p:sp>
        <p:nvSpPr>
          <p:cNvPr id="886" name="Google Shape;886;p119"/>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42900" algn="l" rtl="0">
              <a:spcBef>
                <a:spcPts val="0"/>
              </a:spcBef>
              <a:spcAft>
                <a:spcPts val="0"/>
              </a:spcAft>
              <a:buSzPts val="1800"/>
              <a:buChar char="▫"/>
            </a:pPr>
            <a:r>
              <a:rPr lang="en" sz="1800"/>
              <a:t>Participants will consider if they want to modify their content, their practices or both!</a:t>
            </a:r>
            <a:endParaRPr sz="1800"/>
          </a:p>
          <a:p>
            <a:pPr marL="457200" lvl="0" indent="-342900" algn="l" rtl="0">
              <a:spcBef>
                <a:spcPts val="0"/>
              </a:spcBef>
              <a:spcAft>
                <a:spcPts val="0"/>
              </a:spcAft>
              <a:buSzPts val="1800"/>
              <a:buChar char="▫"/>
            </a:pPr>
            <a:r>
              <a:rPr lang="en" sz="1800"/>
              <a:t>Participants will use a modified backwards design approach to start the planning process to (re)vision their activities</a:t>
            </a:r>
            <a:endParaRPr sz="1800"/>
          </a:p>
          <a:p>
            <a:pPr marL="0" lvl="0" indent="0" algn="l" rtl="0">
              <a:spcBef>
                <a:spcPts val="600"/>
              </a:spcBef>
              <a:spcAft>
                <a:spcPts val="0"/>
              </a:spcAft>
              <a:buNone/>
            </a:pPr>
            <a:endParaRPr sz="1800"/>
          </a:p>
          <a:p>
            <a:pPr marL="0" lvl="0" indent="0" algn="l" rtl="0">
              <a:spcBef>
                <a:spcPts val="600"/>
              </a:spcBef>
              <a:spcAft>
                <a:spcPts val="0"/>
              </a:spcAft>
              <a:buNone/>
            </a:pPr>
            <a:endParaRPr sz="1800"/>
          </a:p>
          <a:p>
            <a:pPr marL="457200" lvl="0" indent="-342900" algn="l" rtl="0">
              <a:spcBef>
                <a:spcPts val="600"/>
              </a:spcBef>
              <a:spcAft>
                <a:spcPts val="0"/>
              </a:spcAft>
              <a:buClr>
                <a:schemeClr val="dk1"/>
              </a:buClr>
              <a:buSzPts val="1800"/>
              <a:buAutoNum type="arabicPeriod"/>
            </a:pPr>
            <a:r>
              <a:rPr lang="en" sz="1800"/>
              <a:t>What did you learn today?</a:t>
            </a:r>
            <a:endParaRPr sz="1800"/>
          </a:p>
          <a:p>
            <a:pPr marL="457200" lvl="0" indent="-342900" algn="l" rtl="0">
              <a:spcBef>
                <a:spcPts val="0"/>
              </a:spcBef>
              <a:spcAft>
                <a:spcPts val="0"/>
              </a:spcAft>
              <a:buClr>
                <a:schemeClr val="dk1"/>
              </a:buClr>
              <a:buSzPts val="1800"/>
              <a:buAutoNum type="arabicPeriod"/>
            </a:pPr>
            <a:r>
              <a:rPr lang="en" sz="1800"/>
              <a:t>How will people you interact with know and benefit?</a:t>
            </a:r>
            <a:endParaRPr sz="1800"/>
          </a:p>
          <a:p>
            <a:pPr marL="0" lvl="0" indent="0" algn="l" rtl="0">
              <a:spcBef>
                <a:spcPts val="600"/>
              </a:spcBef>
              <a:spcAft>
                <a:spcPts val="600"/>
              </a:spcAft>
              <a:buNone/>
            </a:pPr>
            <a:endParaRPr/>
          </a:p>
        </p:txBody>
      </p:sp>
      <p:sp>
        <p:nvSpPr>
          <p:cNvPr id="887" name="Google Shape;887;p119"/>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27</a:t>
            </a:fld>
            <a:endParaRPr/>
          </a:p>
        </p:txBody>
      </p:sp>
      <p:cxnSp>
        <p:nvCxnSpPr>
          <p:cNvPr id="888" name="Google Shape;888;p119"/>
          <p:cNvCxnSpPr/>
          <p:nvPr/>
        </p:nvCxnSpPr>
        <p:spPr>
          <a:xfrm>
            <a:off x="2763000" y="3506275"/>
            <a:ext cx="59253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892"/>
        <p:cNvGrpSpPr/>
        <p:nvPr/>
      </p:nvGrpSpPr>
      <p:grpSpPr>
        <a:xfrm>
          <a:off x="0" y="0"/>
          <a:ext cx="0" cy="0"/>
          <a:chOff x="0" y="0"/>
          <a:chExt cx="0" cy="0"/>
        </a:xfrm>
      </p:grpSpPr>
      <p:sp>
        <p:nvSpPr>
          <p:cNvPr id="893" name="Google Shape;893;p120"/>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Thank you!</a:t>
            </a:r>
            <a:endParaRPr/>
          </a:p>
        </p:txBody>
      </p:sp>
      <p:sp>
        <p:nvSpPr>
          <p:cNvPr id="894" name="Google Shape;894;p120"/>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sz="2200" dirty="0"/>
              <a:t>Thank you for your time, energy and effort in our IAP course</a:t>
            </a:r>
            <a:r>
              <a:rPr lang="en" sz="2200" dirty="0" smtClean="0"/>
              <a:t>!</a:t>
            </a:r>
            <a:endParaRPr sz="1800" dirty="0"/>
          </a:p>
        </p:txBody>
      </p:sp>
      <p:sp>
        <p:nvSpPr>
          <p:cNvPr id="895" name="Google Shape;895;p120"/>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28</a:t>
            </a:fld>
            <a:endParaRPr/>
          </a:p>
        </p:txBody>
      </p:sp>
      <p:cxnSp>
        <p:nvCxnSpPr>
          <p:cNvPr id="896" name="Google Shape;896;p120"/>
          <p:cNvCxnSpPr/>
          <p:nvPr/>
        </p:nvCxnSpPr>
        <p:spPr>
          <a:xfrm>
            <a:off x="2763000" y="2346450"/>
            <a:ext cx="59253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900"/>
        <p:cNvGrpSpPr/>
        <p:nvPr/>
      </p:nvGrpSpPr>
      <p:grpSpPr>
        <a:xfrm>
          <a:off x="0" y="0"/>
          <a:ext cx="0" cy="0"/>
          <a:chOff x="0" y="0"/>
          <a:chExt cx="0" cy="0"/>
        </a:xfrm>
      </p:grpSpPr>
      <p:sp>
        <p:nvSpPr>
          <p:cNvPr id="901" name="Google Shape;901;p121"/>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dirty="0"/>
              <a:t>Except where noted otherwise, the content on this website is licensed under a </a:t>
            </a:r>
            <a:r>
              <a:rPr lang="en" u="sng" dirty="0">
                <a:solidFill>
                  <a:schemeClr val="hlink"/>
                </a:solidFill>
                <a:hlinkClick r:id="rId3"/>
              </a:rPr>
              <a:t>Creative Commons Attribution-NonCommercial-ShareAlike 4.0 International License </a:t>
            </a:r>
            <a:r>
              <a:rPr lang="en" dirty="0"/>
              <a:t>(CC BY-NC-SA 4.0).</a:t>
            </a:r>
            <a:endParaRPr dirty="0"/>
          </a:p>
          <a:p>
            <a:pPr marL="0" lvl="0" indent="0" algn="ctr" rtl="0">
              <a:spcBef>
                <a:spcPts val="600"/>
              </a:spcBef>
              <a:spcAft>
                <a:spcPts val="0"/>
              </a:spcAft>
              <a:buNone/>
            </a:pPr>
            <a:endParaRPr dirty="0"/>
          </a:p>
          <a:p>
            <a:pPr marL="0" lvl="0" indent="0" algn="l" rtl="0">
              <a:spcBef>
                <a:spcPts val="600"/>
              </a:spcBef>
              <a:spcAft>
                <a:spcPts val="0"/>
              </a:spcAft>
              <a:buNone/>
            </a:pPr>
            <a:r>
              <a:rPr lang="en" sz="1400" b="1" dirty="0">
                <a:latin typeface="Inria Sans"/>
                <a:ea typeface="Inria Sans"/>
                <a:cs typeface="Inria Sans"/>
                <a:sym typeface="Inria Sans"/>
              </a:rPr>
              <a:t>Please cite this work as</a:t>
            </a:r>
            <a:r>
              <a:rPr lang="en" sz="1400" dirty="0"/>
              <a:t>: </a:t>
            </a:r>
            <a:endParaRPr sz="1400" dirty="0"/>
          </a:p>
          <a:p>
            <a:pPr marL="0" lvl="0" indent="0" algn="l" rtl="0">
              <a:spcBef>
                <a:spcPts val="600"/>
              </a:spcBef>
              <a:spcAft>
                <a:spcPts val="600"/>
              </a:spcAft>
              <a:buNone/>
            </a:pPr>
            <a:r>
              <a:rPr lang="en" sz="1400" dirty="0"/>
              <a:t>Potter-Nelson, E. &amp; Meyers, S. (2022, January). </a:t>
            </a:r>
            <a:r>
              <a:rPr lang="en" sz="1400" i="1" dirty="0"/>
              <a:t>Teaching with Sustainability</a:t>
            </a:r>
            <a:r>
              <a:rPr lang="en" sz="1400" dirty="0"/>
              <a:t> </a:t>
            </a:r>
            <a:r>
              <a:rPr lang="en" sz="1400" dirty="0" smtClean="0"/>
              <a:t>[MIT OpenCourseWare </a:t>
            </a:r>
            <a:r>
              <a:rPr lang="en" sz="1400" dirty="0"/>
              <a:t>s</a:t>
            </a:r>
            <a:r>
              <a:rPr lang="en" sz="1400" dirty="0" smtClean="0"/>
              <a:t>lides</a:t>
            </a:r>
            <a:r>
              <a:rPr lang="en" sz="1400" dirty="0"/>
              <a:t>]. </a:t>
            </a:r>
            <a:endParaRPr sz="1400" dirty="0"/>
          </a:p>
        </p:txBody>
      </p:sp>
      <p:sp>
        <p:nvSpPr>
          <p:cNvPr id="902" name="Google Shape;902;p121"/>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Creative Commons Licensing</a:t>
            </a:r>
            <a:endParaRPr dirty="0"/>
          </a:p>
        </p:txBody>
      </p:sp>
      <p:sp>
        <p:nvSpPr>
          <p:cNvPr id="903" name="Google Shape;903;p121"/>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29</a:t>
            </a:fld>
            <a:endParaRPr/>
          </a:p>
        </p:txBody>
      </p:sp>
      <p:cxnSp>
        <p:nvCxnSpPr>
          <p:cNvPr id="904" name="Google Shape;904;p121"/>
          <p:cNvCxnSpPr>
            <a:stCxn id="901" idx="1"/>
            <a:endCxn id="901" idx="3"/>
          </p:cNvCxnSpPr>
          <p:nvPr/>
        </p:nvCxnSpPr>
        <p:spPr>
          <a:xfrm>
            <a:off x="2763000" y="3032250"/>
            <a:ext cx="59253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2"/>
        <p:cNvGrpSpPr/>
        <p:nvPr/>
      </p:nvGrpSpPr>
      <p:grpSpPr>
        <a:xfrm>
          <a:off x="0" y="0"/>
          <a:ext cx="0" cy="0"/>
          <a:chOff x="0" y="0"/>
          <a:chExt cx="0" cy="0"/>
        </a:xfrm>
      </p:grpSpPr>
      <p:sp>
        <p:nvSpPr>
          <p:cNvPr id="703" name="Google Shape;703;p95"/>
          <p:cNvSpPr txBox="1">
            <a:spLocks noGrp="1"/>
          </p:cNvSpPr>
          <p:nvPr>
            <p:ph type="ctrTitle"/>
          </p:nvPr>
        </p:nvSpPr>
        <p:spPr>
          <a:xfrm>
            <a:off x="702900" y="1233658"/>
            <a:ext cx="47460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t>What does this look like for me?</a:t>
            </a:r>
            <a:endParaRPr dirty="0"/>
          </a:p>
        </p:txBody>
      </p:sp>
      <p:sp>
        <p:nvSpPr>
          <p:cNvPr id="704" name="Google Shape;704;p95"/>
          <p:cNvSpPr txBox="1">
            <a:spLocks noGrp="1"/>
          </p:cNvSpPr>
          <p:nvPr>
            <p:ph type="subTitle" idx="1"/>
          </p:nvPr>
        </p:nvSpPr>
        <p:spPr>
          <a:xfrm>
            <a:off x="702900" y="2787333"/>
            <a:ext cx="4746000" cy="299400"/>
          </a:xfrm>
          <a:prstGeom prst="rect">
            <a:avLst/>
          </a:prstGeom>
        </p:spPr>
        <p:txBody>
          <a:bodyPr spcFirstLastPara="1" wrap="square" lIns="0" tIns="0" rIns="0" bIns="0" anchor="t" anchorCtr="0">
            <a:noAutofit/>
          </a:bodyPr>
          <a:lstStyle/>
          <a:p>
            <a:pPr marL="0" lvl="0" indent="0" algn="l" rtl="0">
              <a:spcBef>
                <a:spcPts val="0"/>
              </a:spcBef>
              <a:spcAft>
                <a:spcPts val="600"/>
              </a:spcAft>
              <a:buNone/>
            </a:pPr>
            <a:r>
              <a:rPr lang="en" sz="3600" dirty="0">
                <a:solidFill>
                  <a:schemeClr val="lt1"/>
                </a:solidFill>
                <a:latin typeface="Playfair Display Medium"/>
                <a:ea typeface="Playfair Display Medium"/>
                <a:cs typeface="Playfair Display Medium"/>
                <a:sym typeface="Playfair Display Medium"/>
              </a:rPr>
              <a:t>Week 4</a:t>
            </a:r>
            <a:endParaRPr baseline="30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marL="101600" indent="0">
              <a:buNone/>
            </a:pPr>
            <a:r>
              <a:rPr lang="en-US" dirty="0"/>
              <a:t>MIT </a:t>
            </a:r>
            <a:r>
              <a:rPr lang="en-US" dirty="0" err="1"/>
              <a:t>OpenCourseWare</a:t>
            </a:r>
            <a:r>
              <a:rPr lang="en-US" dirty="0"/>
              <a:t> </a:t>
            </a:r>
          </a:p>
          <a:p>
            <a:pPr marL="101600" indent="0">
              <a:buNone/>
            </a:pPr>
            <a:r>
              <a:rPr lang="en-US" dirty="0">
                <a:solidFill>
                  <a:srgbClr val="0070C0"/>
                </a:solidFill>
                <a:hlinkClick r:id="rId2"/>
              </a:rPr>
              <a:t>https://ocw.mit.edu</a:t>
            </a:r>
            <a:r>
              <a:rPr lang="en-US" dirty="0"/>
              <a:t> </a:t>
            </a:r>
          </a:p>
          <a:p>
            <a:pPr marL="101600" indent="0">
              <a:buNone/>
            </a:pPr>
            <a:endParaRPr lang="en-US" dirty="0"/>
          </a:p>
          <a:p>
            <a:pPr marL="101600" indent="0">
              <a:buNone/>
            </a:pPr>
            <a:r>
              <a:rPr lang="en-US" i="1" dirty="0"/>
              <a:t>RES.ENV-006 Teaching with Sustainability</a:t>
            </a:r>
            <a:r>
              <a:rPr lang="en-US" dirty="0"/>
              <a:t> IAP 2022 </a:t>
            </a:r>
          </a:p>
          <a:p>
            <a:pPr marL="101600" indent="0">
              <a:buNone/>
            </a:pPr>
            <a:r>
              <a:rPr lang="en-US" dirty="0"/>
              <a:t>For more information about citing these materials or our Terms of Use, visit </a:t>
            </a:r>
            <a:r>
              <a:rPr lang="en-US" dirty="0">
                <a:hlinkClick r:id="rId3"/>
              </a:rPr>
              <a:t>https://ocw.mit.edu/terms</a:t>
            </a:r>
            <a:r>
              <a:rPr lang="en-US" dirty="0"/>
              <a:t>.</a:t>
            </a: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30</a:t>
            </a:fld>
            <a:endParaRPr lang="en"/>
          </a:p>
        </p:txBody>
      </p:sp>
    </p:spTree>
    <p:extLst>
      <p:ext uri="{BB962C8B-B14F-4D97-AF65-F5344CB8AC3E}">
        <p14:creationId xmlns:p14="http://schemas.microsoft.com/office/powerpoint/2010/main" val="6284149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09"/>
        <p:cNvGrpSpPr/>
        <p:nvPr/>
      </p:nvGrpSpPr>
      <p:grpSpPr>
        <a:xfrm>
          <a:off x="0" y="0"/>
          <a:ext cx="0" cy="0"/>
          <a:chOff x="0" y="0"/>
          <a:chExt cx="0" cy="0"/>
        </a:xfrm>
      </p:grpSpPr>
      <p:sp>
        <p:nvSpPr>
          <p:cNvPr id="710" name="Google Shape;710;p96"/>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Learning Objectives for Today</a:t>
            </a:r>
            <a:endParaRPr/>
          </a:p>
        </p:txBody>
      </p:sp>
      <p:sp>
        <p:nvSpPr>
          <p:cNvPr id="711" name="Google Shape;711;p96"/>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Participants will consider if they want to modify their content, their practices or both!</a:t>
            </a:r>
            <a:endParaRPr/>
          </a:p>
          <a:p>
            <a:pPr marL="0" lvl="0" indent="0" algn="l" rtl="0">
              <a:spcBef>
                <a:spcPts val="600"/>
              </a:spcBef>
              <a:spcAft>
                <a:spcPts val="0"/>
              </a:spcAft>
              <a:buNone/>
            </a:pPr>
            <a:endParaRPr/>
          </a:p>
          <a:p>
            <a:pPr marL="457200" lvl="0" indent="-355600" algn="l" rtl="0">
              <a:spcBef>
                <a:spcPts val="600"/>
              </a:spcBef>
              <a:spcAft>
                <a:spcPts val="0"/>
              </a:spcAft>
              <a:buSzPts val="2000"/>
              <a:buChar char="▫"/>
            </a:pPr>
            <a:r>
              <a:rPr lang="en"/>
              <a:t>Participants will use a modified backwards design approach to start the planning process to (re)vision their activities</a:t>
            </a:r>
            <a:endParaRPr/>
          </a:p>
        </p:txBody>
      </p:sp>
      <p:sp>
        <p:nvSpPr>
          <p:cNvPr id="712" name="Google Shape;712;p96"/>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16"/>
        <p:cNvGrpSpPr/>
        <p:nvPr/>
      </p:nvGrpSpPr>
      <p:grpSpPr>
        <a:xfrm>
          <a:off x="0" y="0"/>
          <a:ext cx="0" cy="0"/>
          <a:chOff x="0" y="0"/>
          <a:chExt cx="0" cy="0"/>
        </a:xfrm>
      </p:grpSpPr>
      <p:sp>
        <p:nvSpPr>
          <p:cNvPr id="717" name="Google Shape;717;p97"/>
          <p:cNvSpPr txBox="1">
            <a:spLocks noGrp="1"/>
          </p:cNvSpPr>
          <p:nvPr>
            <p:ph type="body" idx="1"/>
          </p:nvPr>
        </p:nvSpPr>
        <p:spPr>
          <a:xfrm>
            <a:off x="2763000" y="1376700"/>
            <a:ext cx="6235800" cy="33111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What type of activity/lesson/course did you bring to work on today? What do you want students to know and be able to do after your modifications?</a:t>
            </a:r>
            <a:endParaRPr/>
          </a:p>
          <a:p>
            <a:pPr marL="0" lvl="0" indent="0" algn="l" rtl="0">
              <a:spcBef>
                <a:spcPts val="600"/>
              </a:spcBef>
              <a:spcAft>
                <a:spcPts val="600"/>
              </a:spcAft>
              <a:buNone/>
            </a:pPr>
            <a:endParaRPr/>
          </a:p>
        </p:txBody>
      </p:sp>
      <p:sp>
        <p:nvSpPr>
          <p:cNvPr id="718" name="Google Shape;718;p97"/>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Opening Activity</a:t>
            </a:r>
            <a:endParaRPr/>
          </a:p>
        </p:txBody>
      </p:sp>
      <p:sp>
        <p:nvSpPr>
          <p:cNvPr id="719" name="Google Shape;719;p97"/>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23"/>
        <p:cNvGrpSpPr/>
        <p:nvPr/>
      </p:nvGrpSpPr>
      <p:grpSpPr>
        <a:xfrm>
          <a:off x="0" y="0"/>
          <a:ext cx="0" cy="0"/>
          <a:chOff x="0" y="0"/>
          <a:chExt cx="0" cy="0"/>
        </a:xfrm>
      </p:grpSpPr>
      <p:sp>
        <p:nvSpPr>
          <p:cNvPr id="724" name="Google Shape;724;p98"/>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Where do I start?</a:t>
            </a:r>
            <a:endParaRPr/>
          </a:p>
        </p:txBody>
      </p:sp>
      <p:sp>
        <p:nvSpPr>
          <p:cNvPr id="725" name="Google Shape;725;p98"/>
          <p:cNvSpPr txBox="1">
            <a:spLocks noGrp="1"/>
          </p:cNvSpPr>
          <p:nvPr>
            <p:ph type="body" idx="1"/>
          </p:nvPr>
        </p:nvSpPr>
        <p:spPr>
          <a:xfrm>
            <a:off x="2794425" y="948725"/>
            <a:ext cx="2754000" cy="3739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Categories of Sustainability Competencies</a:t>
            </a:r>
            <a:endParaRPr/>
          </a:p>
          <a:p>
            <a:pPr marL="457200" lvl="0" indent="-342900" algn="l" rtl="0">
              <a:spcBef>
                <a:spcPts val="600"/>
              </a:spcBef>
              <a:spcAft>
                <a:spcPts val="0"/>
              </a:spcAft>
              <a:buClr>
                <a:schemeClr val="dk1"/>
              </a:buClr>
              <a:buSzPts val="1800"/>
              <a:buChar char="▫"/>
            </a:pPr>
            <a:r>
              <a:rPr lang="en"/>
              <a:t>Sustainability Knowledge</a:t>
            </a:r>
            <a:endParaRPr/>
          </a:p>
          <a:p>
            <a:pPr marL="457200" lvl="0" indent="-342900" algn="l" rtl="0">
              <a:spcBef>
                <a:spcPts val="0"/>
              </a:spcBef>
              <a:spcAft>
                <a:spcPts val="0"/>
              </a:spcAft>
              <a:buClr>
                <a:schemeClr val="dk1"/>
              </a:buClr>
              <a:buSzPts val="1800"/>
              <a:buChar char="▫"/>
            </a:pPr>
            <a:r>
              <a:rPr lang="en"/>
              <a:t>Systems Thinking</a:t>
            </a:r>
            <a:endParaRPr/>
          </a:p>
          <a:p>
            <a:pPr marL="457200" lvl="0" indent="-342900" algn="l" rtl="0">
              <a:spcBef>
                <a:spcPts val="0"/>
              </a:spcBef>
              <a:spcAft>
                <a:spcPts val="0"/>
              </a:spcAft>
              <a:buClr>
                <a:schemeClr val="dk1"/>
              </a:buClr>
              <a:buSzPts val="1800"/>
              <a:buChar char="▫"/>
            </a:pPr>
            <a:r>
              <a:rPr lang="en"/>
              <a:t>Social Justice</a:t>
            </a:r>
            <a:endParaRPr/>
          </a:p>
          <a:p>
            <a:pPr marL="457200" lvl="0" indent="-342900" algn="l" rtl="0">
              <a:spcBef>
                <a:spcPts val="0"/>
              </a:spcBef>
              <a:spcAft>
                <a:spcPts val="0"/>
              </a:spcAft>
              <a:buClr>
                <a:schemeClr val="dk1"/>
              </a:buClr>
              <a:buSzPts val="1800"/>
              <a:buChar char="▫"/>
            </a:pPr>
            <a:r>
              <a:rPr lang="en"/>
              <a:t>Futures Thinking</a:t>
            </a:r>
            <a:endParaRPr/>
          </a:p>
          <a:p>
            <a:pPr marL="457200" lvl="0" indent="-342900" algn="l" rtl="0">
              <a:spcBef>
                <a:spcPts val="0"/>
              </a:spcBef>
              <a:spcAft>
                <a:spcPts val="0"/>
              </a:spcAft>
              <a:buClr>
                <a:schemeClr val="dk1"/>
              </a:buClr>
              <a:buSzPts val="1800"/>
              <a:buChar char="▫"/>
            </a:pPr>
            <a:r>
              <a:rPr lang="en"/>
              <a:t>Active Citizenship</a:t>
            </a:r>
            <a:endParaRPr/>
          </a:p>
          <a:p>
            <a:pPr marL="457200" lvl="0" indent="-342900" algn="l" rtl="0">
              <a:spcBef>
                <a:spcPts val="0"/>
              </a:spcBef>
              <a:spcAft>
                <a:spcPts val="0"/>
              </a:spcAft>
              <a:buClr>
                <a:schemeClr val="dk1"/>
              </a:buClr>
              <a:buSzPts val="1800"/>
              <a:buChar char="▫"/>
            </a:pPr>
            <a:r>
              <a:rPr lang="en"/>
              <a:t>Content Knowledge</a:t>
            </a:r>
            <a:endParaRPr/>
          </a:p>
        </p:txBody>
      </p:sp>
      <p:sp>
        <p:nvSpPr>
          <p:cNvPr id="726" name="Google Shape;726;p98"/>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6</a:t>
            </a:fld>
            <a:endParaRPr/>
          </a:p>
        </p:txBody>
      </p:sp>
      <p:sp>
        <p:nvSpPr>
          <p:cNvPr id="727" name="Google Shape;727;p98"/>
          <p:cNvSpPr txBox="1">
            <a:spLocks noGrp="1"/>
          </p:cNvSpPr>
          <p:nvPr>
            <p:ph type="body" idx="2"/>
          </p:nvPr>
        </p:nvSpPr>
        <p:spPr>
          <a:xfrm>
            <a:off x="5934400" y="948725"/>
            <a:ext cx="2754000" cy="3739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Sustainability Instructional Approaches</a:t>
            </a:r>
            <a:endParaRPr/>
          </a:p>
          <a:p>
            <a:pPr marL="457200" lvl="0" indent="-342900" algn="l" rtl="0">
              <a:spcBef>
                <a:spcPts val="600"/>
              </a:spcBef>
              <a:spcAft>
                <a:spcPts val="0"/>
              </a:spcAft>
              <a:buClr>
                <a:schemeClr val="dk1"/>
              </a:buClr>
              <a:buSzPts val="1800"/>
              <a:buChar char="▫"/>
            </a:pPr>
            <a:r>
              <a:rPr lang="en"/>
              <a:t>Collaborative, Small Group Learning</a:t>
            </a:r>
            <a:endParaRPr/>
          </a:p>
          <a:p>
            <a:pPr marL="457200" lvl="0" indent="-342900" algn="l" rtl="0">
              <a:spcBef>
                <a:spcPts val="0"/>
              </a:spcBef>
              <a:spcAft>
                <a:spcPts val="0"/>
              </a:spcAft>
              <a:buClr>
                <a:schemeClr val="dk1"/>
              </a:buClr>
              <a:buSzPts val="1800"/>
              <a:buChar char="▫"/>
            </a:pPr>
            <a:r>
              <a:rPr lang="en"/>
              <a:t>Inquiry-based Learning</a:t>
            </a:r>
            <a:endParaRPr/>
          </a:p>
          <a:p>
            <a:pPr marL="457200" lvl="0" indent="-342900" algn="l" rtl="0">
              <a:spcBef>
                <a:spcPts val="0"/>
              </a:spcBef>
              <a:spcAft>
                <a:spcPts val="0"/>
              </a:spcAft>
              <a:buClr>
                <a:schemeClr val="dk1"/>
              </a:buClr>
              <a:buSzPts val="1800"/>
              <a:buChar char="▫"/>
            </a:pPr>
            <a:r>
              <a:rPr lang="en"/>
              <a:t>Experiential Learning</a:t>
            </a:r>
            <a:endParaRPr/>
          </a:p>
          <a:p>
            <a:pPr marL="457200" lvl="0" indent="-342900" algn="l" rtl="0">
              <a:spcBef>
                <a:spcPts val="0"/>
              </a:spcBef>
              <a:spcAft>
                <a:spcPts val="0"/>
              </a:spcAft>
              <a:buClr>
                <a:schemeClr val="dk1"/>
              </a:buClr>
              <a:buSzPts val="1800"/>
              <a:buChar char="▫"/>
            </a:pPr>
            <a:r>
              <a:rPr lang="en"/>
              <a:t>Service Learning</a:t>
            </a:r>
            <a:endParaRPr/>
          </a:p>
          <a:p>
            <a:pPr marL="457200" lvl="0" indent="-342900" algn="l" rtl="0">
              <a:spcBef>
                <a:spcPts val="0"/>
              </a:spcBef>
              <a:spcAft>
                <a:spcPts val="0"/>
              </a:spcAft>
              <a:buClr>
                <a:schemeClr val="dk1"/>
              </a:buClr>
              <a:buSzPts val="1800"/>
              <a:buChar char="▫"/>
            </a:pPr>
            <a:r>
              <a:rPr lang="en"/>
              <a:t>Place-based Learning</a:t>
            </a:r>
            <a:endParaRPr/>
          </a:p>
          <a:p>
            <a:pPr marL="457200" lvl="0" indent="-342900" algn="l" rtl="0">
              <a:spcBef>
                <a:spcPts val="0"/>
              </a:spcBef>
              <a:spcAft>
                <a:spcPts val="0"/>
              </a:spcAft>
              <a:buClr>
                <a:schemeClr val="dk1"/>
              </a:buClr>
              <a:buSzPts val="1800"/>
              <a:buChar char="▫"/>
            </a:pPr>
            <a:r>
              <a:rPr lang="en"/>
              <a:t>Culturally Sustained Learning</a:t>
            </a:r>
            <a:endParaRPr/>
          </a:p>
          <a:p>
            <a:pPr marL="0" lvl="0" indent="0" algn="l" rtl="0">
              <a:spcBef>
                <a:spcPts val="600"/>
              </a:spcBef>
              <a:spcAft>
                <a:spcPts val="600"/>
              </a:spcAft>
              <a:buNone/>
            </a:pPr>
            <a:endParaRPr/>
          </a:p>
        </p:txBody>
      </p:sp>
      <p:cxnSp>
        <p:nvCxnSpPr>
          <p:cNvPr id="728" name="Google Shape;728;p98"/>
          <p:cNvCxnSpPr/>
          <p:nvPr/>
        </p:nvCxnSpPr>
        <p:spPr>
          <a:xfrm>
            <a:off x="2794425" y="1599125"/>
            <a:ext cx="5894100" cy="0"/>
          </a:xfrm>
          <a:prstGeom prst="straightConnector1">
            <a:avLst/>
          </a:prstGeom>
          <a:noFill/>
          <a:ln w="9525" cap="flat" cmpd="sng">
            <a:solidFill>
              <a:schemeClr val="dk2"/>
            </a:solidFill>
            <a:prstDash val="solid"/>
            <a:round/>
            <a:headEnd type="none" w="med" len="med"/>
            <a:tailEnd type="none" w="med" len="med"/>
          </a:ln>
        </p:spPr>
      </p:cxnSp>
      <p:cxnSp>
        <p:nvCxnSpPr>
          <p:cNvPr id="729" name="Google Shape;729;p98"/>
          <p:cNvCxnSpPr/>
          <p:nvPr/>
        </p:nvCxnSpPr>
        <p:spPr>
          <a:xfrm>
            <a:off x="5760725" y="937250"/>
            <a:ext cx="0" cy="42381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733"/>
        <p:cNvGrpSpPr/>
        <p:nvPr/>
      </p:nvGrpSpPr>
      <p:grpSpPr>
        <a:xfrm>
          <a:off x="0" y="0"/>
          <a:ext cx="0" cy="0"/>
          <a:chOff x="0" y="0"/>
          <a:chExt cx="0" cy="0"/>
        </a:xfrm>
      </p:grpSpPr>
      <p:sp>
        <p:nvSpPr>
          <p:cNvPr id="734" name="Google Shape;734;p99"/>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1900"/>
              <a:t>Categories of Sustainability Literacy Competencies</a:t>
            </a:r>
            <a:endParaRPr sz="1900"/>
          </a:p>
        </p:txBody>
      </p:sp>
      <p:sp>
        <p:nvSpPr>
          <p:cNvPr id="735" name="Google Shape;735;p99"/>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7</a:t>
            </a:fld>
            <a:endParaRPr/>
          </a:p>
        </p:txBody>
      </p:sp>
      <p:sp>
        <p:nvSpPr>
          <p:cNvPr id="736" name="Google Shape;736;p99"/>
          <p:cNvSpPr/>
          <p:nvPr/>
        </p:nvSpPr>
        <p:spPr>
          <a:xfrm>
            <a:off x="138700" y="2464725"/>
            <a:ext cx="2130900" cy="1899300"/>
          </a:xfrm>
          <a:prstGeom prst="wedgeEllipseCallout">
            <a:avLst>
              <a:gd name="adj1" fmla="val 69373"/>
              <a:gd name="adj2" fmla="val 34513"/>
            </a:avLst>
          </a:prstGeom>
          <a:solidFill>
            <a:schemeClr val="accent5"/>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50"/>
              <a:t>These categories help us think about the different ways that sustainability is present in the courses we teach.</a:t>
            </a:r>
            <a:endParaRPr sz="1250"/>
          </a:p>
        </p:txBody>
      </p:sp>
      <p:sp>
        <p:nvSpPr>
          <p:cNvPr id="737" name="Google Shape;737;p99"/>
          <p:cNvSpPr txBox="1">
            <a:spLocks noGrp="1"/>
          </p:cNvSpPr>
          <p:nvPr>
            <p:ph type="body" idx="1"/>
          </p:nvPr>
        </p:nvSpPr>
        <p:spPr>
          <a:xfrm>
            <a:off x="2404925" y="981625"/>
            <a:ext cx="6739200" cy="4022400"/>
          </a:xfrm>
          <a:prstGeom prst="rect">
            <a:avLst/>
          </a:prstGeom>
        </p:spPr>
        <p:txBody>
          <a:bodyPr spcFirstLastPara="1" wrap="square" lIns="0" tIns="0" rIns="0" bIns="0" anchor="t" anchorCtr="0">
            <a:noAutofit/>
          </a:bodyPr>
          <a:lstStyle/>
          <a:p>
            <a:pPr marL="457200" lvl="0" indent="-349250" algn="l" rtl="0">
              <a:spcBef>
                <a:spcPts val="0"/>
              </a:spcBef>
              <a:spcAft>
                <a:spcPts val="0"/>
              </a:spcAft>
              <a:buSzPts val="1900"/>
              <a:buChar char="▫"/>
            </a:pPr>
            <a:r>
              <a:rPr lang="en" sz="1900"/>
              <a:t>Numerous different scholars have weighed in on the knowledge, skills, and dispositions necessary to be considered sustainability literate</a:t>
            </a:r>
            <a:endParaRPr sz="1900"/>
          </a:p>
          <a:p>
            <a:pPr marL="457200" lvl="0" indent="-349250" algn="l" rtl="0">
              <a:spcBef>
                <a:spcPts val="0"/>
              </a:spcBef>
              <a:spcAft>
                <a:spcPts val="0"/>
              </a:spcAft>
              <a:buSzPts val="1900"/>
              <a:buChar char="▫"/>
            </a:pPr>
            <a:r>
              <a:rPr lang="en" sz="1900"/>
              <a:t>Wide variety in what and how much is included in these lists</a:t>
            </a:r>
            <a:endParaRPr sz="1900"/>
          </a:p>
          <a:p>
            <a:pPr marL="457200" lvl="0" indent="0" algn="l" rtl="0">
              <a:spcBef>
                <a:spcPts val="600"/>
              </a:spcBef>
              <a:spcAft>
                <a:spcPts val="0"/>
              </a:spcAft>
              <a:buNone/>
            </a:pPr>
            <a:endParaRPr sz="1900"/>
          </a:p>
          <a:p>
            <a:pPr marL="457200" lvl="0" indent="-349250" algn="l" rtl="0">
              <a:spcBef>
                <a:spcPts val="600"/>
              </a:spcBef>
              <a:spcAft>
                <a:spcPts val="0"/>
              </a:spcAft>
              <a:buSzPts val="1900"/>
              <a:buChar char="▫"/>
            </a:pPr>
            <a:r>
              <a:rPr lang="en" sz="1900"/>
              <a:t>Each of these lists start to fall into the following categories:</a:t>
            </a:r>
            <a:endParaRPr sz="1900"/>
          </a:p>
          <a:p>
            <a:pPr marL="914400" lvl="1" indent="-336550" algn="l" rtl="0">
              <a:spcBef>
                <a:spcPts val="0"/>
              </a:spcBef>
              <a:spcAft>
                <a:spcPts val="0"/>
              </a:spcAft>
              <a:buSzPts val="1700"/>
              <a:buChar char="▪"/>
            </a:pPr>
            <a:r>
              <a:rPr lang="en" sz="1700"/>
              <a:t>Sustainability Knowledge</a:t>
            </a:r>
            <a:endParaRPr sz="1700"/>
          </a:p>
          <a:p>
            <a:pPr marL="914400" lvl="1" indent="-336550" algn="l" rtl="0">
              <a:spcBef>
                <a:spcPts val="0"/>
              </a:spcBef>
              <a:spcAft>
                <a:spcPts val="0"/>
              </a:spcAft>
              <a:buSzPts val="1700"/>
              <a:buChar char="▪"/>
            </a:pPr>
            <a:r>
              <a:rPr lang="en" sz="1700"/>
              <a:t>Systems Thinking</a:t>
            </a:r>
            <a:endParaRPr sz="1700"/>
          </a:p>
          <a:p>
            <a:pPr marL="914400" lvl="1" indent="-336550" algn="l" rtl="0">
              <a:spcBef>
                <a:spcPts val="0"/>
              </a:spcBef>
              <a:spcAft>
                <a:spcPts val="0"/>
              </a:spcAft>
              <a:buSzPts val="1700"/>
              <a:buChar char="▪"/>
            </a:pPr>
            <a:r>
              <a:rPr lang="en" sz="1700"/>
              <a:t>Social Justice</a:t>
            </a:r>
            <a:endParaRPr sz="1700"/>
          </a:p>
          <a:p>
            <a:pPr marL="914400" lvl="1" indent="-336550" algn="l" rtl="0">
              <a:spcBef>
                <a:spcPts val="0"/>
              </a:spcBef>
              <a:spcAft>
                <a:spcPts val="0"/>
              </a:spcAft>
              <a:buSzPts val="1700"/>
              <a:buChar char="▪"/>
            </a:pPr>
            <a:r>
              <a:rPr lang="en" sz="1700"/>
              <a:t>Futures Thinking</a:t>
            </a:r>
            <a:endParaRPr sz="1700"/>
          </a:p>
          <a:p>
            <a:pPr marL="914400" lvl="1" indent="-336550" algn="l" rtl="0">
              <a:spcBef>
                <a:spcPts val="0"/>
              </a:spcBef>
              <a:spcAft>
                <a:spcPts val="0"/>
              </a:spcAft>
              <a:buSzPts val="1700"/>
              <a:buChar char="▪"/>
            </a:pPr>
            <a:r>
              <a:rPr lang="en" sz="1700"/>
              <a:t>Active Citizenship</a:t>
            </a:r>
            <a:endParaRPr sz="1700"/>
          </a:p>
          <a:p>
            <a:pPr marL="914400" lvl="1" indent="-336550" algn="l" rtl="0">
              <a:spcBef>
                <a:spcPts val="0"/>
              </a:spcBef>
              <a:spcAft>
                <a:spcPts val="0"/>
              </a:spcAft>
              <a:buSzPts val="1700"/>
              <a:buChar char="▪"/>
            </a:pPr>
            <a:r>
              <a:rPr lang="en" sz="1700"/>
              <a:t>Content Knowledge</a:t>
            </a:r>
            <a:endParaRPr sz="1700"/>
          </a:p>
        </p:txBody>
      </p:sp>
      <p:cxnSp>
        <p:nvCxnSpPr>
          <p:cNvPr id="738" name="Google Shape;738;p99"/>
          <p:cNvCxnSpPr/>
          <p:nvPr/>
        </p:nvCxnSpPr>
        <p:spPr>
          <a:xfrm>
            <a:off x="2404925" y="2535625"/>
            <a:ext cx="67392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742"/>
        <p:cNvGrpSpPr/>
        <p:nvPr/>
      </p:nvGrpSpPr>
      <p:grpSpPr>
        <a:xfrm>
          <a:off x="0" y="0"/>
          <a:ext cx="0" cy="0"/>
          <a:chOff x="0" y="0"/>
          <a:chExt cx="0" cy="0"/>
        </a:xfrm>
      </p:grpSpPr>
      <p:graphicFrame>
        <p:nvGraphicFramePr>
          <p:cNvPr id="743" name="Google Shape;743;p100"/>
          <p:cNvGraphicFramePr/>
          <p:nvPr>
            <p:extLst>
              <p:ext uri="{D42A27DB-BD31-4B8C-83A1-F6EECF244321}">
                <p14:modId xmlns:p14="http://schemas.microsoft.com/office/powerpoint/2010/main" val="479408090"/>
              </p:ext>
            </p:extLst>
          </p:nvPr>
        </p:nvGraphicFramePr>
        <p:xfrm>
          <a:off x="2321250" y="932688"/>
          <a:ext cx="6822750" cy="4225450"/>
        </p:xfrm>
        <a:graphic>
          <a:graphicData uri="http://schemas.openxmlformats.org/drawingml/2006/table">
            <a:tbl>
              <a:tblPr>
                <a:noFill/>
                <a:tableStyleId>{4A2B2A33-583F-4A8C-AD37-2EEC82F9E07C}</a:tableStyleId>
              </a:tblPr>
              <a:tblGrid>
                <a:gridCol w="1220025">
                  <a:extLst>
                    <a:ext uri="{9D8B030D-6E8A-4147-A177-3AD203B41FA5}">
                      <a16:colId xmlns:a16="http://schemas.microsoft.com/office/drawing/2014/main" val="20000"/>
                    </a:ext>
                  </a:extLst>
                </a:gridCol>
                <a:gridCol w="5602725">
                  <a:extLst>
                    <a:ext uri="{9D8B030D-6E8A-4147-A177-3AD203B41FA5}">
                      <a16:colId xmlns:a16="http://schemas.microsoft.com/office/drawing/2014/main" val="20001"/>
                    </a:ext>
                  </a:extLst>
                </a:gridCol>
              </a:tblGrid>
              <a:tr h="476500">
                <a:tc gridSpan="2">
                  <a:txBody>
                    <a:bodyPr/>
                    <a:lstStyle/>
                    <a:p>
                      <a:pPr marL="0" lvl="0" indent="0" algn="l" rtl="0">
                        <a:spcBef>
                          <a:spcPts val="0"/>
                        </a:spcBef>
                        <a:spcAft>
                          <a:spcPts val="0"/>
                        </a:spcAft>
                        <a:buNone/>
                      </a:pPr>
                      <a:r>
                        <a:rPr lang="en" b="1" dirty="0">
                          <a:solidFill>
                            <a:schemeClr val="dk1"/>
                          </a:solidFill>
                          <a:latin typeface="Inria Sans"/>
                          <a:ea typeface="Inria Sans"/>
                          <a:cs typeface="Inria Sans"/>
                          <a:sym typeface="Inria Sans"/>
                        </a:rPr>
                        <a:t>Sustainability Knowledge</a:t>
                      </a:r>
                      <a:endParaRPr b="1" dirty="0">
                        <a:solidFill>
                          <a:schemeClr val="dk1"/>
                        </a:solidFill>
                        <a:latin typeface="Inria Sans"/>
                        <a:ea typeface="Inria Sans"/>
                        <a:cs typeface="Inria Sans"/>
                        <a:sym typeface="Inria Sans"/>
                      </a:endParaRPr>
                    </a:p>
                  </a:txBody>
                  <a:tcPr marL="91425" marR="91425" marT="91425" marB="91425"/>
                </a:tc>
                <a:tc hMerge="1">
                  <a:txBody>
                    <a:bodyPr/>
                    <a:lstStyle/>
                    <a:p>
                      <a:endParaRPr lang="en-US"/>
                    </a:p>
                  </a:txBody>
                  <a:tcPr/>
                </a:tc>
                <a:extLst>
                  <a:ext uri="{0D108BD9-81ED-4DB2-BD59-A6C34878D82A}">
                    <a16:rowId xmlns:a16="http://schemas.microsoft.com/office/drawing/2014/main" val="10000"/>
                  </a:ext>
                </a:extLst>
              </a:tr>
              <a:tr h="9656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Addresses the interconnection of environmental, social and economic perspectives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Builds past the tradition of an environmental or ecological way of knowing </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Embracing and including the interplay between the social and economic perspectives. </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90985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Focus of this Category of Competency</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Builds capacity for greater understanding of sustainability through environmental, social, human health, and/or economic perspectives</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Explicit connection to course content and sustainability perspectives</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4765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Drawdown</a:t>
                      </a:r>
                      <a:endParaRPr u="none" dirty="0"/>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Discussion Questions</a:t>
                      </a:r>
                      <a:endParaRPr u="none" dirty="0"/>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Reading Guide</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6"/>
                        </a:rPr>
                        <a:t>Homework 1 &amp; 2 in the list</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
        <p:nvSpPr>
          <p:cNvPr id="744" name="Google Shape;744;p100"/>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1900" dirty="0"/>
              <a:t>Categories of Sustainability Literacy Competencies</a:t>
            </a:r>
            <a:endParaRPr sz="1900" dirty="0"/>
          </a:p>
          <a:p>
            <a:pPr marL="0" lvl="0" indent="0" algn="l" rtl="0">
              <a:spcBef>
                <a:spcPts val="0"/>
              </a:spcBef>
              <a:spcAft>
                <a:spcPts val="0"/>
              </a:spcAft>
              <a:buNone/>
            </a:pPr>
            <a:endParaRPr sz="1900" dirty="0"/>
          </a:p>
          <a:p>
            <a:pPr marL="0" lvl="0" indent="0" algn="l" rtl="0">
              <a:spcBef>
                <a:spcPts val="0"/>
              </a:spcBef>
              <a:spcAft>
                <a:spcPts val="0"/>
              </a:spcAft>
              <a:buNone/>
            </a:pPr>
            <a:endParaRPr sz="1900" dirty="0"/>
          </a:p>
        </p:txBody>
      </p:sp>
      <p:sp>
        <p:nvSpPr>
          <p:cNvPr id="745" name="Google Shape;745;p100"/>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749"/>
        <p:cNvGrpSpPr/>
        <p:nvPr/>
      </p:nvGrpSpPr>
      <p:grpSpPr>
        <a:xfrm>
          <a:off x="0" y="0"/>
          <a:ext cx="0" cy="0"/>
          <a:chOff x="0" y="0"/>
          <a:chExt cx="0" cy="0"/>
        </a:xfrm>
      </p:grpSpPr>
      <p:graphicFrame>
        <p:nvGraphicFramePr>
          <p:cNvPr id="750" name="Google Shape;750;p101"/>
          <p:cNvGraphicFramePr/>
          <p:nvPr>
            <p:extLst>
              <p:ext uri="{D42A27DB-BD31-4B8C-83A1-F6EECF244321}">
                <p14:modId xmlns:p14="http://schemas.microsoft.com/office/powerpoint/2010/main" val="754051200"/>
              </p:ext>
            </p:extLst>
          </p:nvPr>
        </p:nvGraphicFramePr>
        <p:xfrm>
          <a:off x="2321250" y="932688"/>
          <a:ext cx="6822750" cy="4215300"/>
        </p:xfrm>
        <a:graphic>
          <a:graphicData uri="http://schemas.openxmlformats.org/drawingml/2006/table">
            <a:tbl>
              <a:tblPr>
                <a:noFill/>
                <a:tableStyleId>{4A2B2A33-583F-4A8C-AD37-2EEC82F9E07C}</a:tableStyleId>
              </a:tblPr>
              <a:tblGrid>
                <a:gridCol w="1220050">
                  <a:extLst>
                    <a:ext uri="{9D8B030D-6E8A-4147-A177-3AD203B41FA5}">
                      <a16:colId xmlns:a16="http://schemas.microsoft.com/office/drawing/2014/main" val="20000"/>
                    </a:ext>
                  </a:extLst>
                </a:gridCol>
                <a:gridCol w="5602700">
                  <a:extLst>
                    <a:ext uri="{9D8B030D-6E8A-4147-A177-3AD203B41FA5}">
                      <a16:colId xmlns:a16="http://schemas.microsoft.com/office/drawing/2014/main" val="20001"/>
                    </a:ext>
                  </a:extLst>
                </a:gridCol>
              </a:tblGrid>
              <a:tr h="453050">
                <a:tc gridSpan="2">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Systems Thinking</a:t>
                      </a:r>
                      <a:endParaRPr b="1">
                        <a:solidFill>
                          <a:schemeClr val="dk1"/>
                        </a:solidFill>
                        <a:latin typeface="Inria Sans"/>
                        <a:ea typeface="Inria Sans"/>
                        <a:cs typeface="Inria Sans"/>
                        <a:sym typeface="Inria Sans"/>
                      </a:endParaRPr>
                    </a:p>
                  </a:txBody>
                  <a:tcPr marL="91425" marR="91425" marT="91425" marB="91425"/>
                </a:tc>
                <a:tc hMerge="1">
                  <a:txBody>
                    <a:bodyPr/>
                    <a:lstStyle/>
                    <a:p>
                      <a:endParaRPr lang="en-US"/>
                    </a:p>
                  </a:txBody>
                  <a:tcPr/>
                </a:tc>
                <a:extLst>
                  <a:ext uri="{0D108BD9-81ED-4DB2-BD59-A6C34878D82A}">
                    <a16:rowId xmlns:a16="http://schemas.microsoft.com/office/drawing/2014/main" val="10000"/>
                  </a:ext>
                </a:extLst>
              </a:tr>
              <a:tr h="11027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Explanation</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Encourages a return to thinking about the “whole” instead of individual “parts” of a system</a:t>
                      </a:r>
                      <a:endParaRPr>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a:solidFill>
                            <a:schemeClr val="dk1"/>
                          </a:solidFill>
                          <a:latin typeface="Inria Sans"/>
                          <a:ea typeface="Inria Sans"/>
                          <a:cs typeface="Inria Sans"/>
                          <a:sym typeface="Inria Sans"/>
                        </a:rPr>
                        <a:t>Looks at the links between systems and how one decision affects another system</a:t>
                      </a:r>
                      <a:endParaRPr>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1556800">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Focus of this Category of Competency</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dirty="0">
                          <a:solidFill>
                            <a:schemeClr val="dk1"/>
                          </a:solidFill>
                          <a:latin typeface="Inria Sans"/>
                          <a:ea typeface="Inria Sans"/>
                          <a:cs typeface="Inria Sans"/>
                          <a:sym typeface="Inria Sans"/>
                        </a:rPr>
                        <a:t>Emphasizes how the content being taught is part of a larger system</a:t>
                      </a:r>
                      <a:endParaRPr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dirty="0">
                          <a:solidFill>
                            <a:schemeClr val="dk1"/>
                          </a:solidFill>
                          <a:latin typeface="Inria Sans"/>
                          <a:ea typeface="Inria Sans"/>
                          <a:cs typeface="Inria Sans"/>
                          <a:sym typeface="Inria Sans"/>
                        </a:rPr>
                        <a:t>Encourages explanations or thinking about how the “part” is connected to the whole</a:t>
                      </a:r>
                      <a:endParaRPr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dirty="0">
                          <a:solidFill>
                            <a:schemeClr val="dk1"/>
                          </a:solidFill>
                          <a:latin typeface="Inria Sans"/>
                          <a:ea typeface="Inria Sans"/>
                          <a:cs typeface="Inria Sans"/>
                          <a:sym typeface="Inria Sans"/>
                        </a:rPr>
                        <a:t>Incorporates at least two out of three perspectives of sustainability - environmental, social and/or economic</a:t>
                      </a:r>
                      <a:endParaRPr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r h="1102725">
                <a:tc>
                  <a:txBody>
                    <a:bodyPr/>
                    <a:lstStyle/>
                    <a:p>
                      <a:pPr marL="0" lvl="0" indent="0" algn="l" rtl="0">
                        <a:spcBef>
                          <a:spcPts val="0"/>
                        </a:spcBef>
                        <a:spcAft>
                          <a:spcPts val="0"/>
                        </a:spcAft>
                        <a:buNone/>
                      </a:pPr>
                      <a:r>
                        <a:rPr lang="en" b="1">
                          <a:solidFill>
                            <a:schemeClr val="dk1"/>
                          </a:solidFill>
                          <a:latin typeface="Inria Sans"/>
                          <a:ea typeface="Inria Sans"/>
                          <a:cs typeface="Inria Sans"/>
                          <a:sym typeface="Inria Sans"/>
                        </a:rPr>
                        <a:t>Examples</a:t>
                      </a:r>
                      <a:endParaRPr b="1">
                        <a:solidFill>
                          <a:schemeClr val="dk1"/>
                        </a:solidFill>
                        <a:latin typeface="Inria Sans"/>
                        <a:ea typeface="Inria Sans"/>
                        <a:cs typeface="Inria Sans"/>
                        <a:sym typeface="Inria Sans"/>
                      </a:endParaRPr>
                    </a:p>
                  </a:txBody>
                  <a:tcPr marL="91425" marR="91425" marT="91425" marB="91425"/>
                </a:tc>
                <a:tc>
                  <a:txBody>
                    <a:bodyPr/>
                    <a:lstStyle/>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3"/>
                        </a:rPr>
                        <a:t>Paper 1 &amp; Paper 2</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4"/>
                        </a:rPr>
                        <a:t>Technology Critique</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5"/>
                        </a:rPr>
                        <a:t>Hometown Analysis</a:t>
                      </a:r>
                      <a:endParaRPr u="none" dirty="0">
                        <a:solidFill>
                          <a:schemeClr val="dk1"/>
                        </a:solidFill>
                        <a:latin typeface="Inria Sans"/>
                        <a:ea typeface="Inria Sans"/>
                        <a:cs typeface="Inria Sans"/>
                        <a:sym typeface="Inria Sans"/>
                      </a:endParaRPr>
                    </a:p>
                    <a:p>
                      <a:pPr marL="457200" lvl="0" indent="-317500" algn="l" rtl="0">
                        <a:spcBef>
                          <a:spcPts val="0"/>
                        </a:spcBef>
                        <a:spcAft>
                          <a:spcPts val="0"/>
                        </a:spcAft>
                        <a:buClr>
                          <a:schemeClr val="dk1"/>
                        </a:buClr>
                        <a:buSzPts val="1400"/>
                        <a:buFont typeface="Inria Sans"/>
                        <a:buChar char="●"/>
                      </a:pPr>
                      <a:r>
                        <a:rPr lang="en" u="none" dirty="0">
                          <a:solidFill>
                            <a:schemeClr val="hlink"/>
                          </a:solidFill>
                          <a:latin typeface="Inria Sans"/>
                          <a:ea typeface="Inria Sans"/>
                          <a:cs typeface="Inria Sans"/>
                          <a:sym typeface="Inria Sans"/>
                          <a:hlinkClick r:id="rId6"/>
                        </a:rPr>
                        <a:t>Assignment 1 &amp; 3</a:t>
                      </a:r>
                      <a:endParaRPr u="none"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3"/>
                  </a:ext>
                </a:extLst>
              </a:tr>
            </a:tbl>
          </a:graphicData>
        </a:graphic>
      </p:graphicFrame>
      <p:sp>
        <p:nvSpPr>
          <p:cNvPr id="751" name="Google Shape;751;p101"/>
          <p:cNvSpPr txBox="1">
            <a:spLocks noGrp="1"/>
          </p:cNvSpPr>
          <p:nvPr>
            <p:ph type="title"/>
          </p:nvPr>
        </p:nvSpPr>
        <p:spPr>
          <a:xfrm>
            <a:off x="455700" y="823775"/>
            <a:ext cx="1623900" cy="42153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1900"/>
              <a:t>Categories of Sustainability Literacy Competencies</a:t>
            </a:r>
            <a:endParaRPr sz="1900"/>
          </a:p>
          <a:p>
            <a:pPr marL="0" lvl="0" indent="0" algn="l" rtl="0">
              <a:spcBef>
                <a:spcPts val="0"/>
              </a:spcBef>
              <a:spcAft>
                <a:spcPts val="0"/>
              </a:spcAft>
              <a:buNone/>
            </a:pPr>
            <a:endParaRPr sz="1900"/>
          </a:p>
          <a:p>
            <a:pPr marL="0" lvl="0" indent="0" algn="l" rtl="0">
              <a:spcBef>
                <a:spcPts val="0"/>
              </a:spcBef>
              <a:spcAft>
                <a:spcPts val="0"/>
              </a:spcAft>
              <a:buNone/>
            </a:pPr>
            <a:endParaRPr sz="1900"/>
          </a:p>
        </p:txBody>
      </p:sp>
      <p:sp>
        <p:nvSpPr>
          <p:cNvPr id="752" name="Google Shape;752;p101"/>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Paulina template">
  <a:themeElements>
    <a:clrScheme name="Custom 347">
      <a:dk1>
        <a:srgbClr val="756F6F"/>
      </a:dk1>
      <a:lt1>
        <a:srgbClr val="FFFFFF"/>
      </a:lt1>
      <a:dk2>
        <a:srgbClr val="A8A09D"/>
      </a:dk2>
      <a:lt2>
        <a:srgbClr val="F5F1F0"/>
      </a:lt2>
      <a:accent1>
        <a:srgbClr val="AD9B91"/>
      </a:accent1>
      <a:accent2>
        <a:srgbClr val="E2D1C2"/>
      </a:accent2>
      <a:accent3>
        <a:srgbClr val="C4CBBF"/>
      </a:accent3>
      <a:accent4>
        <a:srgbClr val="BFC8CB"/>
      </a:accent4>
      <a:accent5>
        <a:srgbClr val="E9DBDB"/>
      </a:accent5>
      <a:accent6>
        <a:srgbClr val="C5C4BF"/>
      </a:accent6>
      <a:hlink>
        <a:srgbClr val="413A3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1585</TotalTime>
  <Words>2558</Words>
  <Application>Microsoft Office PowerPoint</Application>
  <PresentationFormat>On-screen Show (16:9)</PresentationFormat>
  <Paragraphs>360</Paragraphs>
  <Slides>30</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Inria Serif Light</vt:lpstr>
      <vt:lpstr>Arial</vt:lpstr>
      <vt:lpstr>Playfair Display</vt:lpstr>
      <vt:lpstr>Playfair Display Medium</vt:lpstr>
      <vt:lpstr>Inria Sans</vt:lpstr>
      <vt:lpstr>Inria Serif</vt:lpstr>
      <vt:lpstr>Inria Sans Light</vt:lpstr>
      <vt:lpstr>Paulina template</vt:lpstr>
      <vt:lpstr>Teaching with Sustainability</vt:lpstr>
      <vt:lpstr>Overview of Topics </vt:lpstr>
      <vt:lpstr>What does this look like for me?</vt:lpstr>
      <vt:lpstr>Learning Objectives for Today</vt:lpstr>
      <vt:lpstr>Opening Activity</vt:lpstr>
      <vt:lpstr>Where do I start?</vt:lpstr>
      <vt:lpstr>Categories of Sustainability Literacy Competencies</vt:lpstr>
      <vt:lpstr>Categories of Sustainability Literacy Competencies  </vt:lpstr>
      <vt:lpstr>Categories of Sustainability Literacy Competencies  </vt:lpstr>
      <vt:lpstr>Categories of Sustainability Literacy Competencies   </vt:lpstr>
      <vt:lpstr>Categories of Sustainability Literacy Competencies   </vt:lpstr>
      <vt:lpstr>Categories of Sustainability Literacy Competencies    </vt:lpstr>
      <vt:lpstr>Sustainable Instructional Approaches</vt:lpstr>
      <vt:lpstr>Sustainable Instructional Approaches </vt:lpstr>
      <vt:lpstr>Sustainable Instructional Approaches </vt:lpstr>
      <vt:lpstr>Sustainable Instructional Approaches </vt:lpstr>
      <vt:lpstr>Sustainable Instructional Approaches </vt:lpstr>
      <vt:lpstr>Sustainable Instructional Approaches </vt:lpstr>
      <vt:lpstr>Sustainable Instructional Approaches </vt:lpstr>
      <vt:lpstr>Where do I start?  Backwards Design</vt:lpstr>
      <vt:lpstr>Where do I start?</vt:lpstr>
      <vt:lpstr>Where do I start?</vt:lpstr>
      <vt:lpstr>How do you want to work?</vt:lpstr>
      <vt:lpstr>Workshop Time</vt:lpstr>
      <vt:lpstr>Sticking Points</vt:lpstr>
      <vt:lpstr>Going Further</vt:lpstr>
      <vt:lpstr>Review of Learning Objectives</vt:lpstr>
      <vt:lpstr>Thank you!</vt:lpstr>
      <vt:lpstr>Creative Commons Licensing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with Sustainability</dc:title>
  <dc:creator>Peter Chipman</dc:creator>
  <cp:lastModifiedBy>Peter Chipman</cp:lastModifiedBy>
  <cp:revision>20</cp:revision>
  <dcterms:modified xsi:type="dcterms:W3CDTF">2022-07-26T12:43:10Z</dcterms:modified>
</cp:coreProperties>
</file>