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BDD19041-ABBF-4126-AB1C-563CE03DA08B}">
  <a:tblStyle styleId="{BDD19041-ABBF-4126-AB1C-563CE03DA08B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2" d="100"/>
          <a:sy n="82" d="100"/>
        </p:scale>
        <p:origin x="1800" y="332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10d4ed97467_0_27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10d4ed97467_0_27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10d4ed97467_0_3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10d4ed97467_0_3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ocw.mit.edu/terms" TargetMode="External"/><Relationship Id="rId2" Type="http://schemas.openxmlformats.org/officeDocument/2006/relationships/hyperlink" Target="https://ocw.mit.edu/" TargetMode="External"/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title"/>
          </p:nvPr>
        </p:nvSpPr>
        <p:spPr>
          <a:xfrm>
            <a:off x="0" y="0"/>
            <a:ext cx="9105600" cy="383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/>
              <a:t>Group 1 - Sorting</a:t>
            </a:r>
            <a:endParaRPr sz="2000"/>
          </a:p>
        </p:txBody>
      </p:sp>
      <p:cxnSp>
        <p:nvCxnSpPr>
          <p:cNvPr id="55" name="Google Shape;55;p13"/>
          <p:cNvCxnSpPr/>
          <p:nvPr/>
        </p:nvCxnSpPr>
        <p:spPr>
          <a:xfrm>
            <a:off x="0" y="420150"/>
            <a:ext cx="9105600" cy="0"/>
          </a:xfrm>
          <a:prstGeom prst="straightConnector1">
            <a:avLst/>
          </a:prstGeom>
          <a:noFill/>
          <a:ln w="76200" cap="flat" cmpd="sng">
            <a:solidFill>
              <a:srgbClr val="EAD1DC"/>
            </a:solidFill>
            <a:prstDash val="solid"/>
            <a:round/>
            <a:headEnd type="none" w="med" len="med"/>
            <a:tailEnd type="none" w="med" len="med"/>
          </a:ln>
        </p:spPr>
      </p:cxnSp>
      <p:graphicFrame>
        <p:nvGraphicFramePr>
          <p:cNvPr id="56" name="Google Shape;56;p13"/>
          <p:cNvGraphicFramePr/>
          <p:nvPr/>
        </p:nvGraphicFramePr>
        <p:xfrm>
          <a:off x="457200" y="580375"/>
          <a:ext cx="8229600" cy="4275500"/>
        </p:xfrm>
        <a:graphic>
          <a:graphicData uri="http://schemas.openxmlformats.org/drawingml/2006/table">
            <a:tbl>
              <a:tblPr>
                <a:noFill/>
                <a:tableStyleId>{BDD19041-ABBF-4126-AB1C-563CE03DA08B}</a:tableStyleId>
              </a:tblPr>
              <a:tblGrid>
                <a:gridCol w="2743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137750">
                <a:tc>
                  <a:txBody>
                    <a:bodyPr/>
                    <a:lstStyle/>
                    <a:p>
                      <a:pPr marL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Positivist</a:t>
                      </a:r>
                      <a:endParaRPr/>
                    </a:p>
                  </a:txBody>
                  <a:tcPr marL="91425" marR="91425" marT="91425" marB="91425">
                    <a:lnB w="9525" cap="flat" cmpd="sng">
                      <a:solidFill>
                        <a:schemeClr val="lt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Postpositivist</a:t>
                      </a:r>
                      <a:endParaRPr/>
                    </a:p>
                  </a:txBody>
                  <a:tcPr marL="91425" marR="91425" marT="91425" marB="91425">
                    <a:lnB w="9525" cap="flat" cmpd="sng">
                      <a:solidFill>
                        <a:schemeClr val="lt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Unsure/More Questions</a:t>
                      </a:r>
                      <a:endParaRPr/>
                    </a:p>
                  </a:txBody>
                  <a:tcPr marL="91425" marR="91425" marT="91425" marB="91425">
                    <a:lnB w="9525" cap="flat" cmpd="sng">
                      <a:solidFill>
                        <a:schemeClr val="lt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37750">
                <a:tc>
                  <a:txBody>
                    <a:bodyPr/>
                    <a:lstStyle/>
                    <a:p>
                      <a:pPr marL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T w="9525" cap="flat" cmpd="sng">
                      <a:solidFill>
                        <a:schemeClr val="lt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</a:tcPr>
                </a:tc>
                <a:tc>
                  <a:txBody>
                    <a:bodyPr/>
                    <a:lstStyle/>
                    <a:p>
                      <a:pPr marL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T w="9525" cap="flat" cmpd="sng">
                      <a:solidFill>
                        <a:schemeClr val="lt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</a:tcPr>
                </a:tc>
                <a:tc>
                  <a:txBody>
                    <a:bodyPr/>
                    <a:lstStyle/>
                    <a:p>
                      <a:pPr marL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T w="9525" cap="flat" cmpd="sng">
                      <a:solidFill>
                        <a:schemeClr val="lt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57" name="Google Shape;57;p13"/>
          <p:cNvSpPr txBox="1"/>
          <p:nvPr/>
        </p:nvSpPr>
        <p:spPr>
          <a:xfrm>
            <a:off x="-3378025" y="3948000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Book Review</a:t>
            </a:r>
            <a:endParaRPr sz="1000"/>
          </a:p>
        </p:txBody>
      </p:sp>
      <p:sp>
        <p:nvSpPr>
          <p:cNvPr id="58" name="Google Shape;58;p13"/>
          <p:cNvSpPr txBox="1"/>
          <p:nvPr/>
        </p:nvSpPr>
        <p:spPr>
          <a:xfrm>
            <a:off x="-1074225" y="16675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Brainstorm</a:t>
            </a:r>
            <a:endParaRPr sz="1000"/>
          </a:p>
        </p:txBody>
      </p:sp>
      <p:sp>
        <p:nvSpPr>
          <p:cNvPr id="59" name="Google Shape;59;p13"/>
          <p:cNvSpPr txBox="1"/>
          <p:nvPr/>
        </p:nvSpPr>
        <p:spPr>
          <a:xfrm>
            <a:off x="-1074225" y="3609300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Case Studies</a:t>
            </a:r>
            <a:endParaRPr sz="1000"/>
          </a:p>
        </p:txBody>
      </p:sp>
      <p:sp>
        <p:nvSpPr>
          <p:cNvPr id="60" name="Google Shape;60;p13"/>
          <p:cNvSpPr txBox="1"/>
          <p:nvPr/>
        </p:nvSpPr>
        <p:spPr>
          <a:xfrm>
            <a:off x="-2226125" y="3311900"/>
            <a:ext cx="1028100" cy="4926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Create a Website</a:t>
            </a:r>
            <a:endParaRPr sz="1000"/>
          </a:p>
        </p:txBody>
      </p:sp>
      <p:sp>
        <p:nvSpPr>
          <p:cNvPr id="61" name="Google Shape;61;p13"/>
          <p:cNvSpPr txBox="1"/>
          <p:nvPr/>
        </p:nvSpPr>
        <p:spPr>
          <a:xfrm>
            <a:off x="-1074225" y="4545550"/>
            <a:ext cx="1028100" cy="4926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Critical Incidents</a:t>
            </a:r>
            <a:endParaRPr sz="1000"/>
          </a:p>
        </p:txBody>
      </p:sp>
      <p:sp>
        <p:nvSpPr>
          <p:cNvPr id="62" name="Google Shape;62;p13"/>
          <p:cNvSpPr txBox="1"/>
          <p:nvPr/>
        </p:nvSpPr>
        <p:spPr>
          <a:xfrm>
            <a:off x="-3378025" y="2628325"/>
            <a:ext cx="1028100" cy="4926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Concept Mapping</a:t>
            </a:r>
            <a:endParaRPr sz="1000"/>
          </a:p>
        </p:txBody>
      </p:sp>
      <p:sp>
        <p:nvSpPr>
          <p:cNvPr id="63" name="Google Shape;63;p13"/>
          <p:cNvSpPr txBox="1"/>
          <p:nvPr/>
        </p:nvSpPr>
        <p:spPr>
          <a:xfrm>
            <a:off x="-3378025" y="4912400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Debates</a:t>
            </a:r>
            <a:endParaRPr sz="1000"/>
          </a:p>
        </p:txBody>
      </p:sp>
      <p:sp>
        <p:nvSpPr>
          <p:cNvPr id="64" name="Google Shape;64;p13"/>
          <p:cNvSpPr txBox="1"/>
          <p:nvPr/>
        </p:nvSpPr>
        <p:spPr>
          <a:xfrm>
            <a:off x="-3408775" y="4430200"/>
            <a:ext cx="10896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Demonstrations</a:t>
            </a:r>
            <a:endParaRPr sz="1000"/>
          </a:p>
        </p:txBody>
      </p:sp>
      <p:sp>
        <p:nvSpPr>
          <p:cNvPr id="65" name="Google Shape;65;p13"/>
          <p:cNvSpPr txBox="1"/>
          <p:nvPr/>
        </p:nvSpPr>
        <p:spPr>
          <a:xfrm>
            <a:off x="-3343025" y="2153675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Field Trips</a:t>
            </a:r>
            <a:endParaRPr sz="1000"/>
          </a:p>
        </p:txBody>
      </p:sp>
      <p:sp>
        <p:nvSpPr>
          <p:cNvPr id="66" name="Google Shape;66;p13"/>
          <p:cNvSpPr txBox="1"/>
          <p:nvPr/>
        </p:nvSpPr>
        <p:spPr>
          <a:xfrm>
            <a:off x="-2226125" y="4430200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Fieldwork</a:t>
            </a:r>
            <a:endParaRPr sz="1000"/>
          </a:p>
        </p:txBody>
      </p:sp>
      <p:sp>
        <p:nvSpPr>
          <p:cNvPr id="67" name="Google Shape;67;p13"/>
          <p:cNvSpPr txBox="1"/>
          <p:nvPr/>
        </p:nvSpPr>
        <p:spPr>
          <a:xfrm>
            <a:off x="-1074237" y="1582900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Discussions</a:t>
            </a:r>
            <a:endParaRPr sz="1000"/>
          </a:p>
        </p:txBody>
      </p:sp>
      <p:sp>
        <p:nvSpPr>
          <p:cNvPr id="68" name="Google Shape;68;p13"/>
          <p:cNvSpPr txBox="1"/>
          <p:nvPr/>
        </p:nvSpPr>
        <p:spPr>
          <a:xfrm>
            <a:off x="-3343025" y="-565675"/>
            <a:ext cx="1028100" cy="4926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Group Presentations</a:t>
            </a:r>
            <a:endParaRPr sz="1000"/>
          </a:p>
        </p:txBody>
      </p:sp>
      <p:sp>
        <p:nvSpPr>
          <p:cNvPr id="69" name="Google Shape;69;p13"/>
          <p:cNvSpPr txBox="1"/>
          <p:nvPr/>
        </p:nvSpPr>
        <p:spPr>
          <a:xfrm>
            <a:off x="-2226125" y="4912400"/>
            <a:ext cx="1028100" cy="4926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Idea Generation</a:t>
            </a:r>
            <a:endParaRPr sz="1000"/>
          </a:p>
        </p:txBody>
      </p:sp>
      <p:sp>
        <p:nvSpPr>
          <p:cNvPr id="70" name="Google Shape;70;p13"/>
          <p:cNvSpPr txBox="1"/>
          <p:nvPr/>
        </p:nvSpPr>
        <p:spPr>
          <a:xfrm>
            <a:off x="-2226125" y="-565675"/>
            <a:ext cx="1028100" cy="4926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 dirty="0"/>
              <a:t>Informal Speech</a:t>
            </a:r>
            <a:endParaRPr sz="1000" dirty="0"/>
          </a:p>
        </p:txBody>
      </p:sp>
      <p:sp>
        <p:nvSpPr>
          <p:cNvPr id="71" name="Google Shape;71;p13"/>
          <p:cNvSpPr txBox="1"/>
          <p:nvPr/>
        </p:nvSpPr>
        <p:spPr>
          <a:xfrm>
            <a:off x="-1074225" y="5167575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Internship</a:t>
            </a:r>
            <a:endParaRPr sz="1000"/>
          </a:p>
        </p:txBody>
      </p:sp>
      <p:sp>
        <p:nvSpPr>
          <p:cNvPr id="72" name="Google Shape;72;p13"/>
          <p:cNvSpPr txBox="1"/>
          <p:nvPr/>
        </p:nvSpPr>
        <p:spPr>
          <a:xfrm>
            <a:off x="-3343025" y="1679025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Journaling</a:t>
            </a:r>
            <a:endParaRPr sz="1000"/>
          </a:p>
        </p:txBody>
      </p:sp>
      <p:sp>
        <p:nvSpPr>
          <p:cNvPr id="73" name="Google Shape;73;p13"/>
          <p:cNvSpPr txBox="1"/>
          <p:nvPr/>
        </p:nvSpPr>
        <p:spPr>
          <a:xfrm>
            <a:off x="-3378025" y="1239050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Labs</a:t>
            </a:r>
            <a:endParaRPr sz="1000"/>
          </a:p>
        </p:txBody>
      </p:sp>
      <p:sp>
        <p:nvSpPr>
          <p:cNvPr id="74" name="Google Shape;74;p13"/>
          <p:cNvSpPr txBox="1"/>
          <p:nvPr/>
        </p:nvSpPr>
        <p:spPr>
          <a:xfrm>
            <a:off x="-3378025" y="586175"/>
            <a:ext cx="1028100" cy="4926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Learning Communities</a:t>
            </a:r>
            <a:endParaRPr sz="1000"/>
          </a:p>
        </p:txBody>
      </p:sp>
      <p:sp>
        <p:nvSpPr>
          <p:cNvPr id="75" name="Google Shape;75;p13"/>
          <p:cNvSpPr txBox="1"/>
          <p:nvPr/>
        </p:nvSpPr>
        <p:spPr>
          <a:xfrm>
            <a:off x="-3378025" y="87200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Lecture</a:t>
            </a:r>
            <a:endParaRPr sz="1000"/>
          </a:p>
        </p:txBody>
      </p:sp>
      <p:sp>
        <p:nvSpPr>
          <p:cNvPr id="76" name="Google Shape;76;p13"/>
          <p:cNvSpPr txBox="1"/>
          <p:nvPr/>
        </p:nvSpPr>
        <p:spPr>
          <a:xfrm>
            <a:off x="-2226125" y="3948000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Memorization</a:t>
            </a:r>
            <a:endParaRPr sz="1000"/>
          </a:p>
        </p:txBody>
      </p:sp>
      <p:sp>
        <p:nvSpPr>
          <p:cNvPr id="77" name="Google Shape;77;p13"/>
          <p:cNvSpPr txBox="1"/>
          <p:nvPr/>
        </p:nvSpPr>
        <p:spPr>
          <a:xfrm>
            <a:off x="-1074225" y="4077425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Modeling</a:t>
            </a:r>
            <a:endParaRPr sz="1000"/>
          </a:p>
        </p:txBody>
      </p:sp>
      <p:sp>
        <p:nvSpPr>
          <p:cNvPr id="78" name="Google Shape;78;p13"/>
          <p:cNvSpPr txBox="1"/>
          <p:nvPr/>
        </p:nvSpPr>
        <p:spPr>
          <a:xfrm>
            <a:off x="-2226125" y="2812925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Photovoice</a:t>
            </a:r>
            <a:endParaRPr sz="1000"/>
          </a:p>
        </p:txBody>
      </p:sp>
      <p:sp>
        <p:nvSpPr>
          <p:cNvPr id="79" name="Google Shape;79;p13"/>
          <p:cNvSpPr txBox="1"/>
          <p:nvPr/>
        </p:nvSpPr>
        <p:spPr>
          <a:xfrm>
            <a:off x="-2226125" y="2313950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Position Paper</a:t>
            </a:r>
            <a:endParaRPr sz="1000"/>
          </a:p>
        </p:txBody>
      </p:sp>
      <p:sp>
        <p:nvSpPr>
          <p:cNvPr id="80" name="Google Shape;80;p13"/>
          <p:cNvSpPr txBox="1"/>
          <p:nvPr/>
        </p:nvSpPr>
        <p:spPr>
          <a:xfrm>
            <a:off x="-2226125" y="1814975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Problem Set</a:t>
            </a:r>
            <a:endParaRPr sz="1000"/>
          </a:p>
        </p:txBody>
      </p:sp>
      <p:sp>
        <p:nvSpPr>
          <p:cNvPr id="81" name="Google Shape;81;p13"/>
          <p:cNvSpPr txBox="1"/>
          <p:nvPr/>
        </p:nvSpPr>
        <p:spPr>
          <a:xfrm>
            <a:off x="-2226125" y="1162100"/>
            <a:ext cx="1028100" cy="4926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Reflection Paper</a:t>
            </a:r>
            <a:endParaRPr sz="1000"/>
          </a:p>
        </p:txBody>
      </p:sp>
      <p:sp>
        <p:nvSpPr>
          <p:cNvPr id="82" name="Google Shape;82;p13"/>
          <p:cNvSpPr txBox="1"/>
          <p:nvPr/>
        </p:nvSpPr>
        <p:spPr>
          <a:xfrm>
            <a:off x="-2226125" y="663125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Role Playing</a:t>
            </a:r>
            <a:endParaRPr sz="1000"/>
          </a:p>
        </p:txBody>
      </p:sp>
      <p:sp>
        <p:nvSpPr>
          <p:cNvPr id="83" name="Google Shape;83;p13"/>
          <p:cNvSpPr txBox="1"/>
          <p:nvPr/>
        </p:nvSpPr>
        <p:spPr>
          <a:xfrm>
            <a:off x="-2226125" y="10250"/>
            <a:ext cx="1028100" cy="4926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Service Learning</a:t>
            </a:r>
            <a:endParaRPr sz="1000"/>
          </a:p>
        </p:txBody>
      </p:sp>
      <p:sp>
        <p:nvSpPr>
          <p:cNvPr id="84" name="Google Shape;84;p13"/>
          <p:cNvSpPr txBox="1"/>
          <p:nvPr/>
        </p:nvSpPr>
        <p:spPr>
          <a:xfrm>
            <a:off x="-1074225" y="1114775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Simulations</a:t>
            </a:r>
            <a:endParaRPr sz="1000"/>
          </a:p>
        </p:txBody>
      </p:sp>
      <p:sp>
        <p:nvSpPr>
          <p:cNvPr id="85" name="Google Shape;85;p13"/>
          <p:cNvSpPr txBox="1"/>
          <p:nvPr/>
        </p:nvSpPr>
        <p:spPr>
          <a:xfrm>
            <a:off x="-1074237" y="468275"/>
            <a:ext cx="1028100" cy="4926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Think - Pair - Share</a:t>
            </a:r>
            <a:endParaRPr sz="1000"/>
          </a:p>
        </p:txBody>
      </p:sp>
      <p:sp>
        <p:nvSpPr>
          <p:cNvPr id="86" name="Google Shape;86;p13"/>
          <p:cNvSpPr txBox="1"/>
          <p:nvPr/>
        </p:nvSpPr>
        <p:spPr>
          <a:xfrm>
            <a:off x="-1074225" y="2519150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Tutorials</a:t>
            </a:r>
            <a:endParaRPr sz="1000"/>
          </a:p>
        </p:txBody>
      </p:sp>
      <p:sp>
        <p:nvSpPr>
          <p:cNvPr id="87" name="Google Shape;87;p13"/>
          <p:cNvSpPr txBox="1"/>
          <p:nvPr/>
        </p:nvSpPr>
        <p:spPr>
          <a:xfrm>
            <a:off x="-1028100" y="-455425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Visioning</a:t>
            </a:r>
            <a:endParaRPr sz="1000"/>
          </a:p>
        </p:txBody>
      </p:sp>
      <p:sp>
        <p:nvSpPr>
          <p:cNvPr id="88" name="Google Shape;88;p13"/>
          <p:cNvSpPr txBox="1"/>
          <p:nvPr/>
        </p:nvSpPr>
        <p:spPr>
          <a:xfrm>
            <a:off x="-3378025" y="3256875"/>
            <a:ext cx="1028100" cy="4926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Watching a Movie</a:t>
            </a:r>
            <a:endParaRPr sz="1000"/>
          </a:p>
        </p:txBody>
      </p:sp>
      <p:sp>
        <p:nvSpPr>
          <p:cNvPr id="89" name="Google Shape;89;p13"/>
          <p:cNvSpPr txBox="1"/>
          <p:nvPr/>
        </p:nvSpPr>
        <p:spPr>
          <a:xfrm>
            <a:off x="-1074225" y="2051025"/>
            <a:ext cx="1028100" cy="3387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Worksheets</a:t>
            </a:r>
            <a:endParaRPr sz="1000"/>
          </a:p>
        </p:txBody>
      </p:sp>
      <p:sp>
        <p:nvSpPr>
          <p:cNvPr id="90" name="Google Shape;90;p13"/>
          <p:cNvSpPr txBox="1"/>
          <p:nvPr/>
        </p:nvSpPr>
        <p:spPr>
          <a:xfrm>
            <a:off x="-1074237" y="2987275"/>
            <a:ext cx="1028100" cy="492600"/>
          </a:xfrm>
          <a:prstGeom prst="rect">
            <a:avLst/>
          </a:prstGeom>
          <a:solidFill>
            <a:srgbClr val="EAD1DC"/>
          </a:solidFill>
          <a:ln>
            <a:noFill/>
          </a:ln>
        </p:spPr>
        <p:txBody>
          <a:bodyPr spcFirstLastPara="1" wrap="square" lIns="91425" tIns="91425" rIns="91425" bIns="91425" anchor="ctr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Writing a Blog Post</a:t>
            </a:r>
            <a:endParaRPr sz="10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14"/>
          <p:cNvSpPr txBox="1">
            <a:spLocks noGrp="1"/>
          </p:cNvSpPr>
          <p:nvPr>
            <p:ph type="title"/>
          </p:nvPr>
        </p:nvSpPr>
        <p:spPr>
          <a:xfrm>
            <a:off x="0" y="0"/>
            <a:ext cx="9105600" cy="383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/>
              <a:t>Group 1 - Questions</a:t>
            </a:r>
            <a:endParaRPr sz="2000"/>
          </a:p>
        </p:txBody>
      </p:sp>
      <p:cxnSp>
        <p:nvCxnSpPr>
          <p:cNvPr id="96" name="Google Shape;96;p14"/>
          <p:cNvCxnSpPr/>
          <p:nvPr/>
        </p:nvCxnSpPr>
        <p:spPr>
          <a:xfrm>
            <a:off x="0" y="420150"/>
            <a:ext cx="9105600" cy="0"/>
          </a:xfrm>
          <a:prstGeom prst="straightConnector1">
            <a:avLst/>
          </a:prstGeom>
          <a:noFill/>
          <a:ln w="76200" cap="flat" cmpd="sng">
            <a:solidFill>
              <a:srgbClr val="EAD1DC"/>
            </a:solidFill>
            <a:prstDash val="solid"/>
            <a:round/>
            <a:headEnd type="none" w="med" len="med"/>
            <a:tailEnd type="none" w="med" len="med"/>
          </a:ln>
        </p:spPr>
      </p:cxnSp>
      <p:graphicFrame>
        <p:nvGraphicFramePr>
          <p:cNvPr id="97" name="Google Shape;97;p14"/>
          <p:cNvGraphicFramePr/>
          <p:nvPr/>
        </p:nvGraphicFramePr>
        <p:xfrm>
          <a:off x="0" y="552650"/>
          <a:ext cx="9144000" cy="3444060"/>
        </p:xfrm>
        <a:graphic>
          <a:graphicData uri="http://schemas.openxmlformats.org/drawingml/2006/table">
            <a:tbl>
              <a:tblPr>
                <a:noFill/>
                <a:tableStyleId>{BDD19041-ABBF-4126-AB1C-563CE03DA08B}</a:tableStyleId>
              </a:tblPr>
              <a:tblGrid>
                <a:gridCol w="40325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1115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962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b="1"/>
                        <a:t>Question</a:t>
                      </a:r>
                      <a:endParaRPr b="1"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b="1"/>
                        <a:t>Group Response</a:t>
                      </a:r>
                      <a:endParaRPr b="1"/>
                    </a:p>
                  </a:txBody>
                  <a:tcPr marL="91425" marR="91425" marT="91425" marB="91425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Briefly describe how your group put different activities into their categories. What was easy? Challenging?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How did your group handle your unknowns/more questions? What are you wondering about these activities?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What are activities you are familiar with?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What are activities that are new to you?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What questions are you thinking about from this activity?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832625" y="1685819"/>
            <a:ext cx="6069980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/>
              <a:t>MIT </a:t>
            </a:r>
            <a:r>
              <a:rPr lang="en-US" dirty="0" err="1"/>
              <a:t>OpenCourseWare</a:t>
            </a:r>
            <a:r>
              <a:rPr lang="en-US" dirty="0"/>
              <a:t> </a:t>
            </a:r>
            <a:endParaRPr lang="en-US" dirty="0" smtClean="0"/>
          </a:p>
          <a:p>
            <a:r>
              <a:rPr lang="en-US" dirty="0" smtClean="0">
                <a:hlinkClick r:id="rId2"/>
              </a:rPr>
              <a:t>https</a:t>
            </a:r>
            <a:r>
              <a:rPr lang="en-US" dirty="0">
                <a:hlinkClick r:id="rId2"/>
              </a:rPr>
              <a:t>://ocw.mit.edu</a:t>
            </a:r>
            <a:r>
              <a:rPr lang="en-US" dirty="0"/>
              <a:t> </a:t>
            </a:r>
          </a:p>
          <a:p>
            <a:endParaRPr lang="en-US" dirty="0" smtClean="0"/>
          </a:p>
          <a:p>
            <a:r>
              <a:rPr lang="en-US" i="1" dirty="0" smtClean="0"/>
              <a:t>RES.ENV-006 Teaching with Sustainability</a:t>
            </a:r>
            <a:r>
              <a:rPr lang="en-US" dirty="0" smtClean="0"/>
              <a:t> IAP </a:t>
            </a:r>
            <a:r>
              <a:rPr lang="en-US" dirty="0"/>
              <a:t>2022 </a:t>
            </a:r>
            <a:endParaRPr lang="en-US" dirty="0" smtClean="0"/>
          </a:p>
          <a:p>
            <a:r>
              <a:rPr lang="en-US" dirty="0" smtClean="0"/>
              <a:t>For </a:t>
            </a:r>
            <a:r>
              <a:rPr lang="en-US" dirty="0"/>
              <a:t>more information about citing these materials or our Terms of Use, visit </a:t>
            </a:r>
            <a:r>
              <a:rPr lang="en-US" dirty="0">
                <a:hlinkClick r:id="rId3"/>
              </a:rPr>
              <a:t>https://ocw.mit.edu/terms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006242685"/>
      </p:ext>
    </p:extLst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165</Words>
  <Application>Microsoft Office PowerPoint</Application>
  <PresentationFormat>On-screen Show (16:9)</PresentationFormat>
  <Paragraphs>51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5" baseType="lpstr">
      <vt:lpstr>Arial</vt:lpstr>
      <vt:lpstr>Simple Light</vt:lpstr>
      <vt:lpstr>Group 1 - Sorting</vt:lpstr>
      <vt:lpstr>Group 1 - Questions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Group 1 - Sorting</dc:title>
  <dc:creator>Peter Chipman</dc:creator>
  <cp:lastModifiedBy>Peter Chipman</cp:lastModifiedBy>
  <cp:revision>2</cp:revision>
  <dcterms:modified xsi:type="dcterms:W3CDTF">2022-07-20T12:17:33Z</dcterms:modified>
</cp:coreProperties>
</file>