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26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2" r:id="rId25"/>
  </p:sldIdLst>
  <p:sldSz cx="9144000" cy="5143500" type="screen16x9"/>
  <p:notesSz cx="6858000" cy="9144000"/>
  <p:embeddedFontLst>
    <p:embeddedFont>
      <p:font typeface="Playfair Display Medium" panose="020B0604020202020204" charset="0"/>
      <p:regular r:id="rId27"/>
      <p:bold r:id="rId28"/>
      <p:italic r:id="rId29"/>
      <p:boldItalic r:id="rId30"/>
    </p:embeddedFont>
    <p:embeddedFont>
      <p:font typeface="Inria Serif Light" panose="020B0604020202020204" charset="0"/>
      <p:regular r:id="rId31"/>
      <p:bold r:id="rId32"/>
      <p:italic r:id="rId33"/>
      <p:boldItalic r:id="rId34"/>
    </p:embeddedFont>
    <p:embeddedFont>
      <p:font typeface="Inria Sans" panose="020B0604020202020204" charset="0"/>
      <p:regular r:id="rId35"/>
      <p:bold r:id="rId36"/>
      <p:italic r:id="rId37"/>
      <p:boldItalic r:id="rId38"/>
    </p:embeddedFont>
    <p:embeddedFont>
      <p:font typeface="Inria Serif" panose="020B0604020202020204" charset="0"/>
      <p:regular r:id="rId39"/>
      <p:bold r:id="rId40"/>
      <p:italic r:id="rId41"/>
      <p:boldItalic r:id="rId42"/>
    </p:embeddedFont>
    <p:embeddedFont>
      <p:font typeface="Inria Sans Light" panose="020B0604020202020204" charset="0"/>
      <p:regular r:id="rId43"/>
      <p:bold r:id="rId44"/>
      <p:italic r:id="rId45"/>
      <p:boldItalic r:id="rId4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A2B2A33-583F-4A8C-AD37-2EEC82F9E07C}">
  <a:tblStyle styleId="{4A2B2A33-583F-4A8C-AD37-2EEC82F9E07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42" Type="http://schemas.openxmlformats.org/officeDocument/2006/relationships/font" Target="fonts/font16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font" Target="fonts/font12.fntdata"/><Relationship Id="rId46" Type="http://schemas.openxmlformats.org/officeDocument/2006/relationships/font" Target="fonts/font20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41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font" Target="fonts/font14.fntdata"/><Relationship Id="rId45" Type="http://schemas.openxmlformats.org/officeDocument/2006/relationships/font" Target="fonts/font1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4" Type="http://schemas.openxmlformats.org/officeDocument/2006/relationships/font" Target="fonts/font1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openxmlformats.org/officeDocument/2006/relationships/font" Target="fonts/font17.fntdata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12ec8f983f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112ec8f983f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12ec8f983f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112ec8f983f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12ec8f983f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112ec8f983f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12ec8f983f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112ec8f983f_0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12ec8f983f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112ec8f983f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112ec8f983f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112ec8f983f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112ec8f983f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112ec8f983f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112ec8f983f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112ec8f983f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112ec8f983f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112ec8f983f_0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112ec8f983f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112ec8f983f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12ec8f983f_0_5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12ec8f983f_0_5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112ec8f983f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112ec8f983f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112ec8f983f_0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112ec8f983f_0_1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112ec8f983f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112ec8f983f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112ec8f983f_0_1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112ec8f983f_0_1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12ec8f983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112ec8f983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12ec8f983f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12ec8f983f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12ec8f983f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12ec8f983f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12ec8f983f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112ec8f983f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12ec8f983f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112ec8f983f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12ec8f983f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112ec8f983f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12ec8f983f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12ec8f983f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4.0/?ref=chooser-v1" TargetMode="External"/><Relationship Id="rId2" Type="http://schemas.openxmlformats.org/officeDocument/2006/relationships/hyperlink" Target="http://www.slidescarnival.com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/>
          <p:nvPr/>
        </p:nvSpPr>
        <p:spPr>
          <a:xfrm>
            <a:off x="0" y="2571750"/>
            <a:ext cx="9144000" cy="2571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702900" y="1361354"/>
            <a:ext cx="37245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8227900" y="-1675"/>
            <a:ext cx="916200" cy="916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" name="Google Shape;15;p2"/>
          <p:cNvGrpSpPr/>
          <p:nvPr/>
        </p:nvGrpSpPr>
        <p:grpSpPr>
          <a:xfrm>
            <a:off x="8415734" y="143125"/>
            <a:ext cx="612668" cy="612668"/>
            <a:chOff x="5941025" y="3634400"/>
            <a:chExt cx="467650" cy="467650"/>
          </a:xfrm>
        </p:grpSpPr>
        <p:sp>
          <p:nvSpPr>
            <p:cNvPr id="16" name="Google Shape;16;p2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l" t="t" r="r" b="b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l" t="t" r="r" b="b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l" t="t" r="r" b="b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l" t="t" r="r" b="b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l" t="t" r="r" b="b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l" t="t" r="r" b="b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" name="Google Shape;22;p2"/>
          <p:cNvSpPr txBox="1"/>
          <p:nvPr/>
        </p:nvSpPr>
        <p:spPr>
          <a:xfrm>
            <a:off x="0" y="4687750"/>
            <a:ext cx="3331800" cy="4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Inria Serif Light"/>
              <a:ea typeface="Inria Serif Light"/>
              <a:cs typeface="Inria Serif Light"/>
              <a:sym typeface="Inria Serif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Presentation template by </a:t>
            </a:r>
            <a:r>
              <a:rPr lang="en" sz="700" u="sng" dirty="0">
                <a:solidFill>
                  <a:schemeClr val="hlink"/>
                </a:solidFill>
                <a:latin typeface="Inria Serif Light"/>
                <a:ea typeface="Inria Serif Light"/>
                <a:cs typeface="Inria Serif Light"/>
                <a:sym typeface="Inria Serif Light"/>
                <a:hlinkClick r:id="rId2"/>
              </a:rPr>
              <a:t>SlidesCarnival</a:t>
            </a:r>
            <a:endParaRPr sz="700" dirty="0">
              <a:solidFill>
                <a:schemeClr val="dk1"/>
              </a:solidFill>
              <a:latin typeface="Inria Serif Light"/>
              <a:ea typeface="Inria Serif Light"/>
              <a:cs typeface="Inria Serif Light"/>
              <a:sym typeface="Inria Serif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Except where noted otherwise this work is licensed under </a:t>
            </a:r>
            <a:r>
              <a:rPr lang="en" sz="700" u="sng" dirty="0">
                <a:solidFill>
                  <a:schemeClr val="hlink"/>
                </a:solidFill>
                <a:latin typeface="Inria Serif Light"/>
                <a:ea typeface="Inria Serif Light"/>
                <a:cs typeface="Inria Serif Light"/>
                <a:sym typeface="Inria Serif Light"/>
                <a:hlinkClick r:id="rId3"/>
              </a:rPr>
              <a:t>CC BY-NC-SA 4.0</a:t>
            </a:r>
            <a:endParaRPr sz="700" dirty="0">
              <a:solidFill>
                <a:schemeClr val="dk1"/>
              </a:solidFill>
              <a:latin typeface="Inria Serif Light"/>
              <a:ea typeface="Inria Serif Light"/>
              <a:cs typeface="Inria Serif Light"/>
              <a:sym typeface="Inria Serif Ligh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solidFill>
          <a:schemeClr val="accent2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/>
          <p:nvPr/>
        </p:nvSpPr>
        <p:spPr>
          <a:xfrm>
            <a:off x="0" y="2571750"/>
            <a:ext cx="9144000" cy="2571900"/>
          </a:xfrm>
          <a:prstGeom prst="rect">
            <a:avLst/>
          </a:prstGeom>
          <a:solidFill>
            <a:srgbClr val="3B1106">
              <a:alpha val="61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ctrTitle"/>
          </p:nvPr>
        </p:nvSpPr>
        <p:spPr>
          <a:xfrm>
            <a:off x="702900" y="1233658"/>
            <a:ext cx="47460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ubTitle" idx="1"/>
          </p:nvPr>
        </p:nvSpPr>
        <p:spPr>
          <a:xfrm>
            <a:off x="702900" y="2787333"/>
            <a:ext cx="4746000" cy="299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ria Sans Light"/>
              <a:buNone/>
              <a:defRPr sz="1400">
                <a:latin typeface="Inria Sans Light"/>
                <a:ea typeface="Inria Sans Light"/>
                <a:cs typeface="Inria Sans Light"/>
                <a:sym typeface="Inria Sans Light"/>
              </a:defRPr>
            </a:lvl1pPr>
            <a:lvl2pPr lvl="1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lvl="2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rtl="0">
              <a:spcBef>
                <a:spcPts val="60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spcBef>
                <a:spcPts val="60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spcBef>
                <a:spcPts val="60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spcBef>
                <a:spcPts val="60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spcBef>
                <a:spcPts val="60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spcBef>
                <a:spcPts val="600"/>
              </a:spcBef>
              <a:spcAft>
                <a:spcPts val="60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27" name="Google Shape;27;p3"/>
          <p:cNvSpPr/>
          <p:nvPr/>
        </p:nvSpPr>
        <p:spPr>
          <a:xfrm>
            <a:off x="5928400" y="916150"/>
            <a:ext cx="2299500" cy="3311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2"/>
              </a:solidFill>
            </a:endParaRPr>
          </a:p>
        </p:txBody>
      </p:sp>
      <p:sp>
        <p:nvSpPr>
          <p:cNvPr id="28" name="Google Shape;28;p3"/>
          <p:cNvSpPr/>
          <p:nvPr/>
        </p:nvSpPr>
        <p:spPr>
          <a:xfrm>
            <a:off x="8227900" y="4227300"/>
            <a:ext cx="916200" cy="916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solidFill>
          <a:schemeClr val="accent1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/>
          <p:nvPr/>
        </p:nvSpPr>
        <p:spPr>
          <a:xfrm>
            <a:off x="2307300" y="921000"/>
            <a:ext cx="6836700" cy="4222500"/>
          </a:xfrm>
          <a:prstGeom prst="rect">
            <a:avLst/>
          </a:prstGeom>
          <a:solidFill>
            <a:srgbClr val="3B1106">
              <a:alpha val="61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body" idx="1"/>
          </p:nvPr>
        </p:nvSpPr>
        <p:spPr>
          <a:xfrm>
            <a:off x="2763000" y="1376700"/>
            <a:ext cx="5925300" cy="33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31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Inria Sans"/>
              <a:buChar char="▫"/>
              <a:defRPr sz="3200" i="1">
                <a:solidFill>
                  <a:schemeClr val="lt1"/>
                </a:solidFill>
                <a:latin typeface="Inria Sans"/>
                <a:ea typeface="Inria Sans"/>
                <a:cs typeface="Inria Sans"/>
                <a:sym typeface="Inria Sans"/>
              </a:defRPr>
            </a:lvl1pPr>
            <a:lvl2pPr marL="914400" lvl="1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Inria Sans"/>
              <a:buChar char="▪"/>
              <a:defRPr sz="3200" i="1">
                <a:solidFill>
                  <a:schemeClr val="lt1"/>
                </a:solidFill>
                <a:latin typeface="Inria Sans"/>
                <a:ea typeface="Inria Sans"/>
                <a:cs typeface="Inria Sans"/>
                <a:sym typeface="Inria Sans"/>
              </a:defRPr>
            </a:lvl2pPr>
            <a:lvl3pPr marL="1371600" lvl="2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Inria Sans"/>
              <a:buChar char="▫"/>
              <a:defRPr sz="3200" i="1">
                <a:solidFill>
                  <a:schemeClr val="lt1"/>
                </a:solidFill>
                <a:latin typeface="Inria Sans"/>
                <a:ea typeface="Inria Sans"/>
                <a:cs typeface="Inria Sans"/>
                <a:sym typeface="Inria Sans"/>
              </a:defRPr>
            </a:lvl3pPr>
            <a:lvl4pPr marL="1828800" lvl="3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Inria Sans"/>
              <a:buChar char="●"/>
              <a:defRPr sz="3200" i="1">
                <a:solidFill>
                  <a:schemeClr val="lt1"/>
                </a:solidFill>
                <a:latin typeface="Inria Sans"/>
                <a:ea typeface="Inria Sans"/>
                <a:cs typeface="Inria Sans"/>
                <a:sym typeface="Inria Sans"/>
              </a:defRPr>
            </a:lvl4pPr>
            <a:lvl5pPr marL="2286000" lvl="4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Inria Sans"/>
              <a:buChar char="○"/>
              <a:defRPr sz="3200" i="1">
                <a:solidFill>
                  <a:schemeClr val="lt1"/>
                </a:solidFill>
                <a:latin typeface="Inria Sans"/>
                <a:ea typeface="Inria Sans"/>
                <a:cs typeface="Inria Sans"/>
                <a:sym typeface="Inria Sans"/>
              </a:defRPr>
            </a:lvl5pPr>
            <a:lvl6pPr marL="2743200" lvl="5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Inria Sans"/>
              <a:buChar char="■"/>
              <a:defRPr sz="3200" i="1">
                <a:solidFill>
                  <a:schemeClr val="lt1"/>
                </a:solidFill>
                <a:latin typeface="Inria Sans"/>
                <a:ea typeface="Inria Sans"/>
                <a:cs typeface="Inria Sans"/>
                <a:sym typeface="Inria Sans"/>
              </a:defRPr>
            </a:lvl6pPr>
            <a:lvl7pPr marL="3200400" lvl="6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Inria Sans"/>
              <a:buChar char="●"/>
              <a:defRPr sz="3200" i="1">
                <a:solidFill>
                  <a:schemeClr val="lt1"/>
                </a:solidFill>
                <a:latin typeface="Inria Sans"/>
                <a:ea typeface="Inria Sans"/>
                <a:cs typeface="Inria Sans"/>
                <a:sym typeface="Inria Sans"/>
              </a:defRPr>
            </a:lvl7pPr>
            <a:lvl8pPr marL="3657600" lvl="7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Inria Sans"/>
              <a:buChar char="○"/>
              <a:defRPr sz="3200" i="1">
                <a:solidFill>
                  <a:schemeClr val="lt1"/>
                </a:solidFill>
                <a:latin typeface="Inria Sans"/>
                <a:ea typeface="Inria Sans"/>
                <a:cs typeface="Inria Sans"/>
                <a:sym typeface="Inria Sans"/>
              </a:defRPr>
            </a:lvl8pPr>
            <a:lvl9pPr marL="4114800" lvl="8" indent="-431800" rtl="0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3200"/>
              <a:buFont typeface="Inria Sans"/>
              <a:buChar char="■"/>
              <a:defRPr sz="3200" i="1">
                <a:solidFill>
                  <a:schemeClr val="lt1"/>
                </a:solidFill>
                <a:latin typeface="Inria Sans"/>
                <a:ea typeface="Inria Sans"/>
                <a:cs typeface="Inria Sans"/>
                <a:sym typeface="Inria Sans"/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/>
          <p:nvPr/>
        </p:nvSpPr>
        <p:spPr>
          <a:xfrm>
            <a:off x="213450" y="600536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b="1">
                <a:solidFill>
                  <a:schemeClr val="lt2"/>
                </a:solidFill>
                <a:latin typeface="Inria Serif"/>
                <a:ea typeface="Inria Serif"/>
                <a:cs typeface="Inria Serif"/>
                <a:sym typeface="Inria Serif"/>
              </a:rPr>
              <a:t>“</a:t>
            </a:r>
            <a:endParaRPr sz="9600" b="1">
              <a:solidFill>
                <a:schemeClr val="lt2"/>
              </a:solidFill>
              <a:latin typeface="Inria Serif"/>
              <a:ea typeface="Inria Serif"/>
              <a:cs typeface="Inria Serif"/>
              <a:sym typeface="Inria Serif"/>
            </a:endParaRPr>
          </a:p>
        </p:txBody>
      </p:sp>
      <p:sp>
        <p:nvSpPr>
          <p:cNvPr id="33" name="Google Shape;33;p4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/>
          <p:nvPr/>
        </p:nvSpPr>
        <p:spPr>
          <a:xfrm>
            <a:off x="2307300" y="921000"/>
            <a:ext cx="6836700" cy="4222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9pPr>
          </a:lstStyle>
          <a:p>
            <a:endParaRPr dirty="0"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2763000" y="1376700"/>
            <a:ext cx="5925300" cy="33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Font typeface="Inria Sans Light"/>
              <a:buChar char="▫"/>
              <a:defRPr>
                <a:latin typeface="Inria Sans Light"/>
                <a:ea typeface="Inria Sans Light"/>
                <a:cs typeface="Inria Sans Light"/>
                <a:sym typeface="Inria Sans Light"/>
              </a:defRPr>
            </a:lvl1pPr>
            <a:lvl2pPr marL="914400" lvl="1" indent="-342900" rtl="0">
              <a:spcBef>
                <a:spcPts val="600"/>
              </a:spcBef>
              <a:spcAft>
                <a:spcPts val="0"/>
              </a:spcAft>
              <a:buSzPts val="1800"/>
              <a:buFont typeface="Inria Sans Light"/>
              <a:buChar char="▪"/>
              <a:defRPr>
                <a:latin typeface="Inria Sans Light"/>
                <a:ea typeface="Inria Sans Light"/>
                <a:cs typeface="Inria Sans Light"/>
                <a:sym typeface="Inria Sans Light"/>
              </a:defRPr>
            </a:lvl2pPr>
            <a:lvl3pPr marL="1371600" lvl="2" indent="-342900" rtl="0">
              <a:spcBef>
                <a:spcPts val="600"/>
              </a:spcBef>
              <a:spcAft>
                <a:spcPts val="0"/>
              </a:spcAft>
              <a:buSzPts val="1800"/>
              <a:buFont typeface="Inria Sans Light"/>
              <a:buChar char="▫"/>
              <a:defRPr>
                <a:latin typeface="Inria Sans Light"/>
                <a:ea typeface="Inria Sans Light"/>
                <a:cs typeface="Inria Sans Light"/>
                <a:sym typeface="Inria Sans Light"/>
              </a:defRPr>
            </a:lvl3pPr>
            <a:lvl4pPr marL="1828800" lvl="3" indent="-323850" rtl="0">
              <a:spcBef>
                <a:spcPts val="600"/>
              </a:spcBef>
              <a:spcAft>
                <a:spcPts val="0"/>
              </a:spcAft>
              <a:buSzPts val="1500"/>
              <a:buFont typeface="Inria Sans Light"/>
              <a:buChar char="●"/>
              <a:defRPr>
                <a:latin typeface="Inria Sans Light"/>
                <a:ea typeface="Inria Sans Light"/>
                <a:cs typeface="Inria Sans Light"/>
                <a:sym typeface="Inria Sans Light"/>
              </a:defRPr>
            </a:lvl4pPr>
            <a:lvl5pPr marL="2286000" lvl="4" indent="-323850" rtl="0">
              <a:spcBef>
                <a:spcPts val="600"/>
              </a:spcBef>
              <a:spcAft>
                <a:spcPts val="0"/>
              </a:spcAft>
              <a:buSzPts val="1500"/>
              <a:buFont typeface="Inria Sans Light"/>
              <a:buChar char="○"/>
              <a:defRPr>
                <a:latin typeface="Inria Sans Light"/>
                <a:ea typeface="Inria Sans Light"/>
                <a:cs typeface="Inria Sans Light"/>
                <a:sym typeface="Inria Sans Light"/>
              </a:defRPr>
            </a:lvl5pPr>
            <a:lvl6pPr marL="2743200" lvl="5" indent="-323850" rtl="0">
              <a:spcBef>
                <a:spcPts val="600"/>
              </a:spcBef>
              <a:spcAft>
                <a:spcPts val="0"/>
              </a:spcAft>
              <a:buSzPts val="1500"/>
              <a:buFont typeface="Inria Sans Light"/>
              <a:buChar char="■"/>
              <a:defRPr>
                <a:latin typeface="Inria Sans Light"/>
                <a:ea typeface="Inria Sans Light"/>
                <a:cs typeface="Inria Sans Light"/>
                <a:sym typeface="Inria Sans Light"/>
              </a:defRPr>
            </a:lvl6pPr>
            <a:lvl7pPr marL="3200400" lvl="6" indent="-323850" rtl="0">
              <a:spcBef>
                <a:spcPts val="600"/>
              </a:spcBef>
              <a:spcAft>
                <a:spcPts val="0"/>
              </a:spcAft>
              <a:buSzPts val="1500"/>
              <a:buFont typeface="Inria Sans Light"/>
              <a:buChar char="●"/>
              <a:defRPr>
                <a:latin typeface="Inria Sans Light"/>
                <a:ea typeface="Inria Sans Light"/>
                <a:cs typeface="Inria Sans Light"/>
                <a:sym typeface="Inria Sans Light"/>
              </a:defRPr>
            </a:lvl7pPr>
            <a:lvl8pPr marL="3657600" lvl="7" indent="-323850" rtl="0">
              <a:spcBef>
                <a:spcPts val="600"/>
              </a:spcBef>
              <a:spcAft>
                <a:spcPts val="0"/>
              </a:spcAft>
              <a:buSzPts val="1500"/>
              <a:buFont typeface="Inria Sans Light"/>
              <a:buChar char="○"/>
              <a:defRPr>
                <a:latin typeface="Inria Sans Light"/>
                <a:ea typeface="Inria Sans Light"/>
                <a:cs typeface="Inria Sans Light"/>
                <a:sym typeface="Inria Sans Light"/>
              </a:defRPr>
            </a:lvl8pPr>
            <a:lvl9pPr marL="4114800" lvl="8" indent="-323850" rtl="0">
              <a:spcBef>
                <a:spcPts val="600"/>
              </a:spcBef>
              <a:spcAft>
                <a:spcPts val="600"/>
              </a:spcAft>
              <a:buSzPts val="1500"/>
              <a:buFont typeface="Inria Sans Light"/>
              <a:buChar char="■"/>
              <a:defRPr>
                <a:latin typeface="Inria Sans Light"/>
                <a:ea typeface="Inria Sans Light"/>
                <a:cs typeface="Inria Sans Light"/>
                <a:sym typeface="Inria Sans Light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+ image">
  <p:cSld name="TITLE_AND_BODY_1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455700" y="1586238"/>
            <a:ext cx="3623100" cy="334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455700" y="2139163"/>
            <a:ext cx="3623100" cy="1418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Font typeface="Inria Sans Light"/>
              <a:buChar char="▫"/>
              <a:defRPr>
                <a:latin typeface="Inria Sans Light"/>
                <a:ea typeface="Inria Sans Light"/>
                <a:cs typeface="Inria Sans Light"/>
                <a:sym typeface="Inria Sans Light"/>
              </a:defRPr>
            </a:lvl1pPr>
            <a:lvl2pPr marL="914400" lvl="1" indent="-342900" rtl="0">
              <a:spcBef>
                <a:spcPts val="600"/>
              </a:spcBef>
              <a:spcAft>
                <a:spcPts val="0"/>
              </a:spcAft>
              <a:buSzPts val="1800"/>
              <a:buFont typeface="Inria Sans Light"/>
              <a:buChar char="▪"/>
              <a:defRPr>
                <a:latin typeface="Inria Sans Light"/>
                <a:ea typeface="Inria Sans Light"/>
                <a:cs typeface="Inria Sans Light"/>
                <a:sym typeface="Inria Sans Light"/>
              </a:defRPr>
            </a:lvl2pPr>
            <a:lvl3pPr marL="1371600" lvl="2" indent="-342900" rtl="0">
              <a:spcBef>
                <a:spcPts val="600"/>
              </a:spcBef>
              <a:spcAft>
                <a:spcPts val="0"/>
              </a:spcAft>
              <a:buSzPts val="1800"/>
              <a:buFont typeface="Inria Sans Light"/>
              <a:buChar char="▫"/>
              <a:defRPr>
                <a:latin typeface="Inria Sans Light"/>
                <a:ea typeface="Inria Sans Light"/>
                <a:cs typeface="Inria Sans Light"/>
                <a:sym typeface="Inria Sans Light"/>
              </a:defRPr>
            </a:lvl3pPr>
            <a:lvl4pPr marL="1828800" lvl="3" indent="-323850" rtl="0">
              <a:spcBef>
                <a:spcPts val="600"/>
              </a:spcBef>
              <a:spcAft>
                <a:spcPts val="0"/>
              </a:spcAft>
              <a:buSzPts val="1500"/>
              <a:buFont typeface="Inria Sans Light"/>
              <a:buChar char="●"/>
              <a:defRPr>
                <a:latin typeface="Inria Sans Light"/>
                <a:ea typeface="Inria Sans Light"/>
                <a:cs typeface="Inria Sans Light"/>
                <a:sym typeface="Inria Sans Light"/>
              </a:defRPr>
            </a:lvl4pPr>
            <a:lvl5pPr marL="2286000" lvl="4" indent="-323850" rtl="0">
              <a:spcBef>
                <a:spcPts val="600"/>
              </a:spcBef>
              <a:spcAft>
                <a:spcPts val="0"/>
              </a:spcAft>
              <a:buSzPts val="1500"/>
              <a:buFont typeface="Inria Sans Light"/>
              <a:buChar char="○"/>
              <a:defRPr>
                <a:latin typeface="Inria Sans Light"/>
                <a:ea typeface="Inria Sans Light"/>
                <a:cs typeface="Inria Sans Light"/>
                <a:sym typeface="Inria Sans Light"/>
              </a:defRPr>
            </a:lvl5pPr>
            <a:lvl6pPr marL="2743200" lvl="5" indent="-323850" rtl="0">
              <a:spcBef>
                <a:spcPts val="600"/>
              </a:spcBef>
              <a:spcAft>
                <a:spcPts val="0"/>
              </a:spcAft>
              <a:buSzPts val="1500"/>
              <a:buFont typeface="Inria Sans Light"/>
              <a:buChar char="■"/>
              <a:defRPr>
                <a:latin typeface="Inria Sans Light"/>
                <a:ea typeface="Inria Sans Light"/>
                <a:cs typeface="Inria Sans Light"/>
                <a:sym typeface="Inria Sans Light"/>
              </a:defRPr>
            </a:lvl6pPr>
            <a:lvl7pPr marL="3200400" lvl="6" indent="-323850" rtl="0">
              <a:spcBef>
                <a:spcPts val="600"/>
              </a:spcBef>
              <a:spcAft>
                <a:spcPts val="0"/>
              </a:spcAft>
              <a:buSzPts val="1500"/>
              <a:buFont typeface="Inria Sans Light"/>
              <a:buChar char="●"/>
              <a:defRPr>
                <a:latin typeface="Inria Sans Light"/>
                <a:ea typeface="Inria Sans Light"/>
                <a:cs typeface="Inria Sans Light"/>
                <a:sym typeface="Inria Sans Light"/>
              </a:defRPr>
            </a:lvl7pPr>
            <a:lvl8pPr marL="3657600" lvl="7" indent="-323850" rtl="0">
              <a:spcBef>
                <a:spcPts val="600"/>
              </a:spcBef>
              <a:spcAft>
                <a:spcPts val="0"/>
              </a:spcAft>
              <a:buSzPts val="1500"/>
              <a:buFont typeface="Inria Sans Light"/>
              <a:buChar char="○"/>
              <a:defRPr>
                <a:latin typeface="Inria Sans Light"/>
                <a:ea typeface="Inria Sans Light"/>
                <a:cs typeface="Inria Sans Light"/>
                <a:sym typeface="Inria Sans Light"/>
              </a:defRPr>
            </a:lvl8pPr>
            <a:lvl9pPr marL="4114800" lvl="8" indent="-323850" rtl="0">
              <a:spcBef>
                <a:spcPts val="600"/>
              </a:spcBef>
              <a:spcAft>
                <a:spcPts val="600"/>
              </a:spcAft>
              <a:buSzPts val="1500"/>
              <a:buFont typeface="Inria Sans Light"/>
              <a:buChar char="■"/>
              <a:defRPr>
                <a:latin typeface="Inria Sans Light"/>
                <a:ea typeface="Inria Sans Light"/>
                <a:cs typeface="Inria Sans Light"/>
                <a:sym typeface="Inria Sans Light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/>
          <p:nvPr/>
        </p:nvSpPr>
        <p:spPr>
          <a:xfrm>
            <a:off x="2307300" y="921000"/>
            <a:ext cx="6836700" cy="4222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lt2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/>
          <p:nvPr/>
        </p:nvSpPr>
        <p:spPr>
          <a:xfrm>
            <a:off x="2307300" y="0"/>
            <a:ext cx="6836700" cy="46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body" idx="1"/>
          </p:nvPr>
        </p:nvSpPr>
        <p:spPr>
          <a:xfrm>
            <a:off x="367825" y="3875252"/>
            <a:ext cx="1767300" cy="859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>
                <a:solidFill>
                  <a:schemeClr val="dk2"/>
                </a:solidFill>
              </a:defRPr>
            </a:lvl1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2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8849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ith transparent frame">
  <p:cSld name="BLANK_1">
    <p:bg>
      <p:bgPr>
        <a:solidFill>
          <a:schemeClr val="lt1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8849"/>
            </a:avLst>
          </a:prstGeom>
          <a:solidFill>
            <a:srgbClr val="3B1106">
              <a:alpha val="61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  <a:solidFill>
            <a:srgbClr val="3B1106">
              <a:alpha val="6150"/>
            </a:srgbClr>
          </a:solidFill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environmentalsolutions.mit.edu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slidescarnival.com/?utm_source=template" TargetMode="Externa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buNone/>
              <a:defRPr sz="1300" b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1pPr>
            <a:lvl2pPr lvl="1" algn="ctr" rtl="0">
              <a:buNone/>
              <a:defRPr sz="1300" b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2pPr>
            <a:lvl3pPr lvl="2" algn="ctr" rtl="0">
              <a:buNone/>
              <a:defRPr sz="1300" b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3pPr>
            <a:lvl4pPr lvl="3" algn="ctr" rtl="0">
              <a:buNone/>
              <a:defRPr sz="1300" b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4pPr>
            <a:lvl5pPr lvl="4" algn="ctr" rtl="0">
              <a:buNone/>
              <a:defRPr sz="1300" b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5pPr>
            <a:lvl6pPr lvl="5" algn="ctr" rtl="0">
              <a:buNone/>
              <a:defRPr sz="1300" b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6pPr>
            <a:lvl7pPr lvl="6" algn="ctr" rtl="0">
              <a:buNone/>
              <a:defRPr sz="1300" b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7pPr>
            <a:lvl8pPr lvl="7" algn="ctr" rtl="0">
              <a:buNone/>
              <a:defRPr sz="1300" b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8pPr>
            <a:lvl9pPr lvl="8" algn="ctr" rtl="0">
              <a:buNone/>
              <a:defRPr sz="1300" b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Playfair Display Medium"/>
              <a:buNone/>
              <a:defRPr sz="2000">
                <a:solidFill>
                  <a:schemeClr val="accent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Playfair Display Medium"/>
              <a:buNone/>
              <a:defRPr sz="2200">
                <a:solidFill>
                  <a:schemeClr val="accent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Playfair Display Medium"/>
              <a:buNone/>
              <a:defRPr sz="2200">
                <a:solidFill>
                  <a:schemeClr val="accent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Playfair Display Medium"/>
              <a:buNone/>
              <a:defRPr sz="2200">
                <a:solidFill>
                  <a:schemeClr val="accent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Playfair Display Medium"/>
              <a:buNone/>
              <a:defRPr sz="2200">
                <a:solidFill>
                  <a:schemeClr val="accent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Playfair Display Medium"/>
              <a:buNone/>
              <a:defRPr sz="2200">
                <a:solidFill>
                  <a:schemeClr val="accent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Playfair Display Medium"/>
              <a:buNone/>
              <a:defRPr sz="2200">
                <a:solidFill>
                  <a:schemeClr val="accent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Playfair Display Medium"/>
              <a:buNone/>
              <a:defRPr sz="2200">
                <a:solidFill>
                  <a:schemeClr val="accent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Playfair Display Medium"/>
              <a:buNone/>
              <a:defRPr sz="2200">
                <a:solidFill>
                  <a:schemeClr val="accent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2763000" y="1376700"/>
            <a:ext cx="5925300" cy="33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Inria Serif Light"/>
              <a:buChar char="▫"/>
              <a:defRPr sz="200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defRPr>
            </a:lvl1pPr>
            <a:lvl2pPr marL="914400" lvl="1" indent="-3429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Inria Serif Light"/>
              <a:buChar char="▪"/>
              <a:defRPr sz="180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defRPr>
            </a:lvl2pPr>
            <a:lvl3pPr marL="1371600" lvl="2" indent="-3429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Inria Serif Light"/>
              <a:buChar char="▫"/>
              <a:defRPr sz="180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defRPr>
            </a:lvl3pPr>
            <a:lvl4pPr marL="1828800" lvl="3" indent="-32385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ria Serif Light"/>
              <a:buChar char="●"/>
              <a:defRPr sz="150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defRPr>
            </a:lvl4pPr>
            <a:lvl5pPr marL="2286000" lvl="4" indent="-32385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ria Serif Light"/>
              <a:buChar char="○"/>
              <a:defRPr sz="150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defRPr>
            </a:lvl5pPr>
            <a:lvl6pPr marL="2743200" lvl="5" indent="-32385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ria Serif Light"/>
              <a:buChar char="■"/>
              <a:defRPr sz="150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defRPr>
            </a:lvl6pPr>
            <a:lvl7pPr marL="3200400" lvl="6" indent="-32385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ria Serif Light"/>
              <a:buChar char="●"/>
              <a:defRPr sz="150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defRPr>
            </a:lvl7pPr>
            <a:lvl8pPr marL="3657600" lvl="7" indent="-32385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ria Serif Light"/>
              <a:buChar char="○"/>
              <a:defRPr sz="150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defRPr>
            </a:lvl8pPr>
            <a:lvl9pPr marL="4114800" lvl="8" indent="-323850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500"/>
              <a:buFont typeface="Inria Serif Light"/>
              <a:buChar char="■"/>
              <a:defRPr sz="150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/>
          <p:nvPr/>
        </p:nvSpPr>
        <p:spPr>
          <a:xfrm>
            <a:off x="85325" y="4120575"/>
            <a:ext cx="1892400" cy="4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Presentation </a:t>
            </a:r>
            <a:r>
              <a:rPr lang="en" sz="700" dirty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template by </a:t>
            </a:r>
            <a:r>
              <a:rPr lang="en" sz="700" u="sng" dirty="0">
                <a:solidFill>
                  <a:schemeClr val="hlink"/>
                </a:solidFill>
                <a:latin typeface="Inria Serif Light"/>
                <a:ea typeface="Inria Serif Light"/>
                <a:cs typeface="Inria Serif Light"/>
                <a:sym typeface="Inria Serif Light"/>
                <a:hlinkClick r:id="rId11"/>
              </a:rPr>
              <a:t>SlidesCarnival</a:t>
            </a:r>
            <a:endParaRPr sz="700" dirty="0">
              <a:solidFill>
                <a:schemeClr val="dk1"/>
              </a:solidFill>
              <a:latin typeface="Inria Serif Light"/>
              <a:ea typeface="Inria Serif Light"/>
              <a:cs typeface="Inria Serif Light"/>
              <a:sym typeface="Inria Serif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u="sng" dirty="0">
                <a:solidFill>
                  <a:schemeClr val="hlink"/>
                </a:solidFill>
                <a:latin typeface="Inria Serif Light"/>
                <a:ea typeface="Inria Serif Light"/>
                <a:cs typeface="Inria Serif Light"/>
                <a:sym typeface="Inria Serif Light"/>
                <a:hlinkClick r:id="" action="ppaction://noaction"/>
              </a:rPr>
              <a:t>CC BY-NC-SA 4.0</a:t>
            </a:r>
            <a:endParaRPr sz="700" dirty="0">
              <a:solidFill>
                <a:schemeClr val="dk1"/>
              </a:solidFill>
              <a:latin typeface="Inria Serif Light"/>
              <a:ea typeface="Inria Serif Light"/>
              <a:cs typeface="Inria Serif Light"/>
              <a:sym typeface="Inria Serif Light"/>
            </a:endParaRPr>
          </a:p>
        </p:txBody>
      </p:sp>
      <p:pic>
        <p:nvPicPr>
          <p:cNvPr id="10" name="Google Shape;10;p1">
            <a:hlinkClick r:id="rId12"/>
          </p:cNvPr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85325" y="4621015"/>
            <a:ext cx="1828801" cy="46451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5" r:id="rId6"/>
    <p:sldLayoutId id="2147483656" r:id="rId7"/>
    <p:sldLayoutId id="2147483657" r:id="rId8"/>
    <p:sldLayoutId id="2147483658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nvironmentalsolutions.mit.ed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u_BcMXgws6Y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ustainabledevelopment.un.org/content/documents/5987our-common-future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ctrTitle"/>
          </p:nvPr>
        </p:nvSpPr>
        <p:spPr>
          <a:xfrm>
            <a:off x="702900" y="1361354"/>
            <a:ext cx="37245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Teaching with Sustainability</a:t>
            </a:r>
            <a:endParaRPr sz="2300" dirty="0"/>
          </a:p>
        </p:txBody>
      </p:sp>
      <p:sp>
        <p:nvSpPr>
          <p:cNvPr id="76" name="Google Shape;76;p13"/>
          <p:cNvSpPr txBox="1"/>
          <p:nvPr/>
        </p:nvSpPr>
        <p:spPr>
          <a:xfrm>
            <a:off x="702900" y="2591375"/>
            <a:ext cx="6097500" cy="149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i="1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rPr>
              <a:t>A course offered during IAP - January 2022</a:t>
            </a:r>
            <a:endParaRPr sz="1700" i="1">
              <a:solidFill>
                <a:schemeClr val="dk1"/>
              </a:solidFill>
              <a:latin typeface="Inria Sans"/>
              <a:ea typeface="Inria Sans"/>
              <a:cs typeface="Inria Sans"/>
              <a:sym typeface="Inria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 i="1">
              <a:solidFill>
                <a:schemeClr val="dk1"/>
              </a:solidFill>
              <a:latin typeface="Inria Sans"/>
              <a:ea typeface="Inria Sans"/>
              <a:cs typeface="Inria Sans"/>
              <a:sym typeface="Inria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i="1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rPr>
              <a:t>Instructors:</a:t>
            </a:r>
            <a:endParaRPr sz="1700" i="1">
              <a:solidFill>
                <a:schemeClr val="dk1"/>
              </a:solidFill>
              <a:latin typeface="Inria Sans"/>
              <a:ea typeface="Inria Sans"/>
              <a:cs typeface="Inria Sans"/>
              <a:sym typeface="Inria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i="1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rPr>
              <a:t>Liz Potter-Nelson and Sarah Meyers</a:t>
            </a:r>
            <a:endParaRPr sz="1700" i="1">
              <a:solidFill>
                <a:schemeClr val="dk1"/>
              </a:solidFill>
              <a:latin typeface="Inria Sans"/>
              <a:ea typeface="Inria Sans"/>
              <a:cs typeface="Inria Sans"/>
              <a:sym typeface="Inria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i="1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rPr>
              <a:t>Environmental Solutions Initiative at MIT</a:t>
            </a:r>
            <a:endParaRPr sz="1700" i="1">
              <a:solidFill>
                <a:schemeClr val="dk1"/>
              </a:solidFill>
              <a:latin typeface="Inria Sans"/>
              <a:ea typeface="Inria Sans"/>
              <a:cs typeface="Inria Sans"/>
              <a:sym typeface="Inria Sans"/>
            </a:endParaRPr>
          </a:p>
        </p:txBody>
      </p:sp>
      <p:pic>
        <p:nvPicPr>
          <p:cNvPr id="77" name="Google Shape;77;p1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50275" y="4619665"/>
            <a:ext cx="1828801" cy="464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4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Sustainability</a:t>
            </a:r>
            <a:endParaRPr/>
          </a:p>
        </p:txBody>
      </p:sp>
      <p:sp>
        <p:nvSpPr>
          <p:cNvPr id="162" name="Google Shape;162;p24"/>
          <p:cNvSpPr txBox="1">
            <a:spLocks noGrp="1"/>
          </p:cNvSpPr>
          <p:nvPr>
            <p:ph type="body" idx="1"/>
          </p:nvPr>
        </p:nvSpPr>
        <p:spPr>
          <a:xfrm>
            <a:off x="2763000" y="1376700"/>
            <a:ext cx="5925300" cy="3311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 sz="2200"/>
              <a:t>Sustainability emerged not as a discipline but as field focused on solving complex wicked problems that are interconnected socially, environmentally, and economically</a:t>
            </a:r>
            <a:endParaRPr sz="2200"/>
          </a:p>
        </p:txBody>
      </p:sp>
      <p:sp>
        <p:nvSpPr>
          <p:cNvPr id="163" name="Google Shape;163;p24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5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Sustainability Education</a:t>
            </a:r>
            <a:endParaRPr/>
          </a:p>
        </p:txBody>
      </p:sp>
      <p:sp>
        <p:nvSpPr>
          <p:cNvPr id="169" name="Google Shape;169;p25"/>
          <p:cNvSpPr txBox="1">
            <a:spLocks noGrp="1"/>
          </p:cNvSpPr>
          <p:nvPr>
            <p:ph type="body" idx="1"/>
          </p:nvPr>
        </p:nvSpPr>
        <p:spPr>
          <a:xfrm>
            <a:off x="2763000" y="1376700"/>
            <a:ext cx="5925300" cy="3311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Sustainability education works to creating sustainability literate individuals – people who not only know about sustainability but are able to embody the knowledge, skills and dispositions of sustainability</a:t>
            </a:r>
            <a:endParaRPr/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/>
              <a:t>Transforming systems of thinking and learning.</a:t>
            </a:r>
            <a:endParaRPr/>
          </a:p>
        </p:txBody>
      </p:sp>
      <p:sp>
        <p:nvSpPr>
          <p:cNvPr id="170" name="Google Shape;170;p25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cxnSp>
        <p:nvCxnSpPr>
          <p:cNvPr id="171" name="Google Shape;171;p25"/>
          <p:cNvCxnSpPr/>
          <p:nvPr/>
        </p:nvCxnSpPr>
        <p:spPr>
          <a:xfrm>
            <a:off x="2763000" y="3565650"/>
            <a:ext cx="59253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6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Brief Timeline - 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Education to Accomplish Sustainability Initiatives</a:t>
            </a:r>
            <a:endParaRPr/>
          </a:p>
        </p:txBody>
      </p:sp>
      <p:sp>
        <p:nvSpPr>
          <p:cNvPr id="177" name="Google Shape;177;p26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graphicFrame>
        <p:nvGraphicFramePr>
          <p:cNvPr id="178" name="Google Shape;178;p26"/>
          <p:cNvGraphicFramePr/>
          <p:nvPr/>
        </p:nvGraphicFramePr>
        <p:xfrm>
          <a:off x="2304250" y="931825"/>
          <a:ext cx="6839750" cy="4211625"/>
        </p:xfrm>
        <a:graphic>
          <a:graphicData uri="http://schemas.openxmlformats.org/drawingml/2006/table">
            <a:tbl>
              <a:tblPr>
                <a:noFill/>
                <a:tableStyleId>{4A2B2A33-583F-4A8C-AD37-2EEC82F9E07C}</a:tableStyleId>
              </a:tblPr>
              <a:tblGrid>
                <a:gridCol w="560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5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7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46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ria Serif"/>
                          <a:ea typeface="Inria Serif"/>
                          <a:cs typeface="Inria Serif"/>
                          <a:sym typeface="Inria Serif"/>
                        </a:rPr>
                        <a:t>1987</a:t>
                      </a:r>
                      <a:endParaRPr sz="1200">
                        <a:solidFill>
                          <a:schemeClr val="dk1"/>
                        </a:solidFill>
                        <a:latin typeface="Inria Serif"/>
                        <a:ea typeface="Inria Serif"/>
                        <a:cs typeface="Inria Serif"/>
                        <a:sym typeface="Inria Serif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ria Serif"/>
                          <a:ea typeface="Inria Serif"/>
                          <a:cs typeface="Inria Serif"/>
                          <a:sym typeface="Inria Serif"/>
                        </a:rPr>
                        <a:t>Our Common Future Report (Brundtland Report)</a:t>
                      </a:r>
                      <a:endParaRPr sz="1200">
                        <a:solidFill>
                          <a:schemeClr val="dk1"/>
                        </a:solidFill>
                        <a:latin typeface="Inria Serif"/>
                        <a:ea typeface="Inria Serif"/>
                        <a:cs typeface="Inria Serif"/>
                        <a:sym typeface="Inria Serif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ria Serif"/>
                          <a:ea typeface="Inria Serif"/>
                          <a:cs typeface="Inria Serif"/>
                          <a:sym typeface="Inria Serif"/>
                        </a:rPr>
                        <a:t>Defined </a:t>
                      </a:r>
                      <a:r>
                        <a:rPr lang="en" sz="1200" i="1">
                          <a:solidFill>
                            <a:schemeClr val="dk1"/>
                          </a:solidFill>
                          <a:latin typeface="Inria Serif"/>
                          <a:ea typeface="Inria Serif"/>
                          <a:cs typeface="Inria Serif"/>
                          <a:sym typeface="Inria Serif"/>
                        </a:rPr>
                        <a:t>sustainable development</a:t>
                      </a:r>
                      <a:endParaRPr sz="1200" i="1">
                        <a:solidFill>
                          <a:schemeClr val="dk1"/>
                        </a:solidFill>
                        <a:latin typeface="Inria Serif"/>
                        <a:ea typeface="Inria Serif"/>
                        <a:cs typeface="Inria Serif"/>
                        <a:sym typeface="Inria Serif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29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ria Serif"/>
                          <a:ea typeface="Inria Serif"/>
                          <a:cs typeface="Inria Serif"/>
                          <a:sym typeface="Inria Serif"/>
                        </a:rPr>
                        <a:t>1992</a:t>
                      </a:r>
                      <a:endParaRPr sz="1200">
                        <a:solidFill>
                          <a:schemeClr val="dk1"/>
                        </a:solidFill>
                        <a:latin typeface="Inria Serif"/>
                        <a:ea typeface="Inria Serif"/>
                        <a:cs typeface="Inria Serif"/>
                        <a:sym typeface="Inria Serif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ria Serif"/>
                          <a:ea typeface="Inria Serif"/>
                          <a:cs typeface="Inria Serif"/>
                          <a:sym typeface="Inria Serif"/>
                        </a:rPr>
                        <a:t>United Nations Conference on Environment and Development (Rio Summit, Earth Summit)</a:t>
                      </a:r>
                      <a:endParaRPr sz="1200">
                        <a:solidFill>
                          <a:schemeClr val="dk1"/>
                        </a:solidFill>
                        <a:latin typeface="Inria Serif"/>
                        <a:ea typeface="Inria Serif"/>
                        <a:cs typeface="Inria Serif"/>
                        <a:sym typeface="Inria Serif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ria Serif"/>
                          <a:ea typeface="Inria Serif"/>
                          <a:cs typeface="Inria Serif"/>
                          <a:sym typeface="Inria Serif"/>
                        </a:rPr>
                        <a:t>Chapter 36 of Agenda 21 identified the critical role of education, training, and public awareness in achieving sustainable development</a:t>
                      </a:r>
                      <a:endParaRPr sz="1200">
                        <a:solidFill>
                          <a:schemeClr val="dk1"/>
                        </a:solidFill>
                        <a:latin typeface="Inria Serif"/>
                        <a:ea typeface="Inria Serif"/>
                        <a:cs typeface="Inria Serif"/>
                        <a:sym typeface="Inria Serif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29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ria Serif"/>
                          <a:ea typeface="Inria Serif"/>
                          <a:cs typeface="Inria Serif"/>
                          <a:sym typeface="Inria Serif"/>
                        </a:rPr>
                        <a:t>2000</a:t>
                      </a:r>
                      <a:endParaRPr sz="1200">
                        <a:solidFill>
                          <a:schemeClr val="dk1"/>
                        </a:solidFill>
                        <a:latin typeface="Inria Serif"/>
                        <a:ea typeface="Inria Serif"/>
                        <a:cs typeface="Inria Serif"/>
                        <a:sym typeface="Inria Serif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ria Serif"/>
                          <a:ea typeface="Inria Serif"/>
                          <a:cs typeface="Inria Serif"/>
                          <a:sym typeface="Inria Serif"/>
                        </a:rPr>
                        <a:t>Release of the Earth Charter</a:t>
                      </a:r>
                      <a:endParaRPr sz="1200">
                        <a:solidFill>
                          <a:schemeClr val="dk1"/>
                        </a:solidFill>
                        <a:latin typeface="Inria Serif"/>
                        <a:ea typeface="Inria Serif"/>
                        <a:cs typeface="Inria Serif"/>
                        <a:sym typeface="Inria Serif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ria Serif"/>
                          <a:ea typeface="Inria Serif"/>
                          <a:cs typeface="Inria Serif"/>
                          <a:sym typeface="Inria Serif"/>
                        </a:rPr>
                        <a:t>The Earth Charter is a collaborative document which articulates a worldwide vision for, and the steps necessary to accomplish a sustainable future</a:t>
                      </a:r>
                      <a:endParaRPr sz="1200">
                        <a:solidFill>
                          <a:schemeClr val="dk1"/>
                        </a:solidFill>
                        <a:latin typeface="Inria Serif"/>
                        <a:ea typeface="Inria Serif"/>
                        <a:cs typeface="Inria Serif"/>
                        <a:sym typeface="Inria Serif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3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ria Serif"/>
                          <a:ea typeface="Inria Serif"/>
                          <a:cs typeface="Inria Serif"/>
                          <a:sym typeface="Inria Serif"/>
                        </a:rPr>
                        <a:t>2000</a:t>
                      </a:r>
                      <a:endParaRPr sz="1200">
                        <a:solidFill>
                          <a:schemeClr val="dk1"/>
                        </a:solidFill>
                        <a:latin typeface="Inria Serif"/>
                        <a:ea typeface="Inria Serif"/>
                        <a:cs typeface="Inria Serif"/>
                        <a:sym typeface="Inria Serif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ria Serif"/>
                          <a:ea typeface="Inria Serif"/>
                          <a:cs typeface="Inria Serif"/>
                          <a:sym typeface="Inria Serif"/>
                        </a:rPr>
                        <a:t>Millennium Development Goals</a:t>
                      </a:r>
                      <a:endParaRPr sz="1200">
                        <a:solidFill>
                          <a:schemeClr val="dk1"/>
                        </a:solidFill>
                        <a:latin typeface="Inria Serif"/>
                        <a:ea typeface="Inria Serif"/>
                        <a:cs typeface="Inria Serif"/>
                        <a:sym typeface="Inria Serif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ria Serif"/>
                          <a:ea typeface="Inria Serif"/>
                          <a:cs typeface="Inria Serif"/>
                          <a:sym typeface="Inria Serif"/>
                        </a:rPr>
                        <a:t>Goal of ending worldwide poverty</a:t>
                      </a:r>
                      <a:endParaRPr sz="1200">
                        <a:solidFill>
                          <a:schemeClr val="dk1"/>
                        </a:solidFill>
                        <a:latin typeface="Inria Serif"/>
                        <a:ea typeface="Inria Serif"/>
                        <a:cs typeface="Inria Serif"/>
                        <a:sym typeface="Inria Serif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6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ria Serif"/>
                          <a:ea typeface="Inria Serif"/>
                          <a:cs typeface="Inria Serif"/>
                          <a:sym typeface="Inria Serif"/>
                        </a:rPr>
                        <a:t>2005</a:t>
                      </a:r>
                      <a:endParaRPr sz="1200">
                        <a:solidFill>
                          <a:schemeClr val="dk1"/>
                        </a:solidFill>
                        <a:latin typeface="Inria Serif"/>
                        <a:ea typeface="Inria Serif"/>
                        <a:cs typeface="Inria Serif"/>
                        <a:sym typeface="Inria Serif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ria Serif"/>
                          <a:ea typeface="Inria Serif"/>
                          <a:cs typeface="Inria Serif"/>
                          <a:sym typeface="Inria Serif"/>
                        </a:rPr>
                        <a:t>UN Decade of Education for Sustainable Development (DESD)</a:t>
                      </a:r>
                      <a:endParaRPr sz="1200">
                        <a:solidFill>
                          <a:schemeClr val="dk1"/>
                        </a:solidFill>
                        <a:latin typeface="Inria Serif"/>
                        <a:ea typeface="Inria Serif"/>
                        <a:cs typeface="Inria Serif"/>
                        <a:sym typeface="Inria Serif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ria Serif"/>
                          <a:ea typeface="Inria Serif"/>
                          <a:cs typeface="Inria Serif"/>
                          <a:sym typeface="Inria Serif"/>
                        </a:rPr>
                        <a:t>Goal of incorporating sustainable development into education systems </a:t>
                      </a:r>
                      <a:endParaRPr sz="1200">
                        <a:solidFill>
                          <a:schemeClr val="dk1"/>
                        </a:solidFill>
                        <a:latin typeface="Inria Serif"/>
                        <a:ea typeface="Inria Serif"/>
                        <a:cs typeface="Inria Serif"/>
                        <a:sym typeface="Inria Serif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29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ria Serif"/>
                          <a:ea typeface="Inria Serif"/>
                          <a:cs typeface="Inria Serif"/>
                          <a:sym typeface="Inria Serif"/>
                        </a:rPr>
                        <a:t>2014</a:t>
                      </a:r>
                      <a:endParaRPr sz="1200">
                        <a:solidFill>
                          <a:schemeClr val="dk1"/>
                        </a:solidFill>
                        <a:latin typeface="Inria Serif"/>
                        <a:ea typeface="Inria Serif"/>
                        <a:cs typeface="Inria Serif"/>
                        <a:sym typeface="Inria Serif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ria Serif"/>
                          <a:ea typeface="Inria Serif"/>
                          <a:cs typeface="Inria Serif"/>
                          <a:sym typeface="Inria Serif"/>
                        </a:rPr>
                        <a:t>Global Action Program (GAP) on ESD</a:t>
                      </a:r>
                      <a:endParaRPr sz="1200">
                        <a:solidFill>
                          <a:schemeClr val="dk1"/>
                        </a:solidFill>
                        <a:latin typeface="Inria Serif"/>
                        <a:ea typeface="Inria Serif"/>
                        <a:cs typeface="Inria Serif"/>
                        <a:sym typeface="Inria Serif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ria Serif"/>
                          <a:ea typeface="Inria Serif"/>
                          <a:cs typeface="Inria Serif"/>
                          <a:sym typeface="Inria Serif"/>
                        </a:rPr>
                        <a:t>Continued the work of DESD by identifying five priority action areas, and four strategies in an effort to support the SDGs</a:t>
                      </a:r>
                      <a:endParaRPr sz="1200">
                        <a:solidFill>
                          <a:schemeClr val="dk1"/>
                        </a:solidFill>
                        <a:latin typeface="Inria Serif"/>
                        <a:ea typeface="Inria Serif"/>
                        <a:cs typeface="Inria Serif"/>
                        <a:sym typeface="Inria Serif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46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ria Serif"/>
                          <a:ea typeface="Inria Serif"/>
                          <a:cs typeface="Inria Serif"/>
                          <a:sym typeface="Inria Serif"/>
                        </a:rPr>
                        <a:t>2015</a:t>
                      </a:r>
                      <a:endParaRPr sz="1200">
                        <a:solidFill>
                          <a:schemeClr val="dk1"/>
                        </a:solidFill>
                        <a:latin typeface="Inria Serif"/>
                        <a:ea typeface="Inria Serif"/>
                        <a:cs typeface="Inria Serif"/>
                        <a:sym typeface="Inria Serif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ria Serif"/>
                          <a:ea typeface="Inria Serif"/>
                          <a:cs typeface="Inria Serif"/>
                          <a:sym typeface="Inria Serif"/>
                        </a:rPr>
                        <a:t>Sustainable Development Goals (SDGs)</a:t>
                      </a:r>
                      <a:endParaRPr sz="1200">
                        <a:solidFill>
                          <a:schemeClr val="dk1"/>
                        </a:solidFill>
                        <a:latin typeface="Inria Serif"/>
                        <a:ea typeface="Inria Serif"/>
                        <a:cs typeface="Inria Serif"/>
                        <a:sym typeface="Inria Serif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ria Serif"/>
                          <a:ea typeface="Inria Serif"/>
                          <a:cs typeface="Inria Serif"/>
                          <a:sym typeface="Inria Serif"/>
                        </a:rPr>
                        <a:t>17 goals which were identified to build a blueprint for a better and more sustainable future for all</a:t>
                      </a:r>
                      <a:endParaRPr sz="1200">
                        <a:solidFill>
                          <a:schemeClr val="dk1"/>
                        </a:solidFill>
                        <a:latin typeface="Inria Serif"/>
                        <a:ea typeface="Inria Serif"/>
                        <a:cs typeface="Inria Serif"/>
                        <a:sym typeface="Inria Serif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7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Jigsaw Activity -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Foundational Documents</a:t>
            </a:r>
            <a:endParaRPr/>
          </a:p>
        </p:txBody>
      </p:sp>
      <p:sp>
        <p:nvSpPr>
          <p:cNvPr id="184" name="Google Shape;184;p27"/>
          <p:cNvSpPr txBox="1">
            <a:spLocks noGrp="1"/>
          </p:cNvSpPr>
          <p:nvPr>
            <p:ph type="body" idx="1"/>
          </p:nvPr>
        </p:nvSpPr>
        <p:spPr>
          <a:xfrm>
            <a:off x="2763000" y="1376700"/>
            <a:ext cx="5925300" cy="33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▫"/>
            </a:pPr>
            <a:r>
              <a:rPr lang="en"/>
              <a:t>Jigsaw Activity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" sz="1800"/>
              <a:t>Work with a group to unpack </a:t>
            </a:r>
            <a:r>
              <a:rPr lang="en"/>
              <a:t>something (in this case an article)</a:t>
            </a:r>
            <a:r>
              <a:rPr lang="en" sz="1800"/>
              <a:t> and then share that knowledge with a different group of people to build a collective, group understanding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"/>
              <a:t>Examples of Classroom Uses:</a:t>
            </a:r>
            <a:endParaRPr/>
          </a:p>
          <a:p>
            <a:pPr marL="1371600" lvl="2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▫"/>
            </a:pPr>
            <a:r>
              <a:rPr lang="en"/>
              <a:t>Readings (Chapters of a Book; Articles)</a:t>
            </a:r>
            <a:endParaRPr/>
          </a:p>
          <a:p>
            <a:pPr marL="1371600" lvl="2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▫"/>
            </a:pPr>
            <a:r>
              <a:rPr lang="en"/>
              <a:t>Learning new content (Ex - Families on Periodic Table)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endParaRPr/>
          </a:p>
        </p:txBody>
      </p:sp>
      <p:sp>
        <p:nvSpPr>
          <p:cNvPr id="185" name="Google Shape;185;p27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8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Jigsaw Activity -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Foundational Documents</a:t>
            </a:r>
            <a:endParaRPr/>
          </a:p>
        </p:txBody>
      </p:sp>
      <p:sp>
        <p:nvSpPr>
          <p:cNvPr id="191" name="Google Shape;191;p28"/>
          <p:cNvSpPr txBox="1">
            <a:spLocks noGrp="1"/>
          </p:cNvSpPr>
          <p:nvPr>
            <p:ph type="body" idx="1"/>
          </p:nvPr>
        </p:nvSpPr>
        <p:spPr>
          <a:xfrm>
            <a:off x="2763000" y="1376700"/>
            <a:ext cx="6381000" cy="33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▫"/>
            </a:pPr>
            <a:r>
              <a:rPr lang="en"/>
              <a:t>Jigsaw Activity - Foundational Documents - Preview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"/>
              <a:t>Part 1 - Time to read individually &amp; answer questions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"/>
              <a:t>Part 2 - Work as a group to answer questions &amp; unpack article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"/>
              <a:t>Part 3 - Move to new groups to learn about other documents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"/>
              <a:t>Part 4 - Large group debrief of documents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endParaRPr/>
          </a:p>
        </p:txBody>
      </p:sp>
      <p:sp>
        <p:nvSpPr>
          <p:cNvPr id="192" name="Google Shape;192;p28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9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Jigsaw Activity -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 1</a:t>
            </a:r>
            <a:endParaRPr/>
          </a:p>
        </p:txBody>
      </p:sp>
      <p:sp>
        <p:nvSpPr>
          <p:cNvPr id="198" name="Google Shape;198;p29"/>
          <p:cNvSpPr txBox="1">
            <a:spLocks noGrp="1"/>
          </p:cNvSpPr>
          <p:nvPr>
            <p:ph type="body" idx="1"/>
          </p:nvPr>
        </p:nvSpPr>
        <p:spPr>
          <a:xfrm>
            <a:off x="2763000" y="1376700"/>
            <a:ext cx="5925300" cy="33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▫"/>
            </a:pPr>
            <a:r>
              <a:rPr lang="en"/>
              <a:t>Take 15 minutes to read your article and work to answer the questions.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"/>
              <a:t>Do what you need to do to be successful in reading your document.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▫"/>
            </a:pPr>
            <a:r>
              <a:rPr lang="en"/>
              <a:t>Work to answer the questions, individually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▫"/>
            </a:pPr>
            <a:r>
              <a:rPr lang="en"/>
              <a:t>Extra time is yours to stretch, rest your brain, etc.</a:t>
            </a:r>
            <a:endParaRPr/>
          </a:p>
        </p:txBody>
      </p:sp>
      <p:sp>
        <p:nvSpPr>
          <p:cNvPr id="199" name="Google Shape;199;p29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0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Jigsaw Activity -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Foundational Documents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30"/>
          <p:cNvSpPr txBox="1">
            <a:spLocks noGrp="1"/>
          </p:cNvSpPr>
          <p:nvPr>
            <p:ph type="body" idx="1"/>
          </p:nvPr>
        </p:nvSpPr>
        <p:spPr>
          <a:xfrm>
            <a:off x="2763000" y="925975"/>
            <a:ext cx="6381000" cy="376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▫"/>
            </a:pPr>
            <a:r>
              <a:rPr lang="en"/>
              <a:t>Group 1: </a:t>
            </a:r>
            <a:r>
              <a:rPr lang="en" b="1" i="1">
                <a:latin typeface="Inria Sans"/>
                <a:ea typeface="Inria Sans"/>
                <a:cs typeface="Inria Sans"/>
                <a:sym typeface="Inria Sans"/>
              </a:rPr>
              <a:t>Earth Charter</a:t>
            </a:r>
            <a:endParaRPr b="1" i="1">
              <a:latin typeface="Inria Sans"/>
              <a:ea typeface="Inria Sans"/>
              <a:cs typeface="Inria Sans"/>
              <a:sym typeface="Inria Sans"/>
            </a:endParaRPr>
          </a:p>
          <a:p>
            <a:pPr marL="9144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" i="1"/>
              <a:t>Read all</a:t>
            </a:r>
            <a:endParaRPr i="1"/>
          </a:p>
          <a:p>
            <a:pPr marL="457200" lvl="0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▫"/>
            </a:pPr>
            <a:r>
              <a:rPr lang="en"/>
              <a:t>Group 2: </a:t>
            </a:r>
            <a:r>
              <a:rPr lang="en" b="1" i="1">
                <a:latin typeface="Inria Sans"/>
                <a:ea typeface="Inria Sans"/>
                <a:cs typeface="Inria Sans"/>
                <a:sym typeface="Inria Sans"/>
              </a:rPr>
              <a:t>Roadmap for Implementing the GAP on ESD</a:t>
            </a:r>
            <a:endParaRPr b="1" i="1">
              <a:latin typeface="Inria Sans"/>
              <a:ea typeface="Inria Sans"/>
              <a:cs typeface="Inria Sans"/>
              <a:sym typeface="Inria Sans"/>
            </a:endParaRPr>
          </a:p>
          <a:p>
            <a:pPr marL="9144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" i="1"/>
              <a:t>Read print pages 14-25</a:t>
            </a:r>
            <a:endParaRPr i="1"/>
          </a:p>
          <a:p>
            <a:pPr marL="457200" lvl="0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▫"/>
            </a:pPr>
            <a:r>
              <a:rPr lang="en"/>
              <a:t>Group 3: </a:t>
            </a:r>
            <a:r>
              <a:rPr lang="en" b="1" i="1">
                <a:latin typeface="Inria Sans"/>
                <a:ea typeface="Inria Sans"/>
                <a:cs typeface="Inria Sans"/>
                <a:sym typeface="Inria Sans"/>
              </a:rPr>
              <a:t>Our Common Future Report</a:t>
            </a:r>
            <a:endParaRPr b="1" i="1">
              <a:latin typeface="Inria Sans"/>
              <a:ea typeface="Inria Sans"/>
              <a:cs typeface="Inria Sans"/>
              <a:sym typeface="Inria Sans"/>
            </a:endParaRPr>
          </a:p>
          <a:p>
            <a:pPr marL="9144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" i="1"/>
              <a:t>Read print pages 5-9</a:t>
            </a:r>
            <a:endParaRPr i="1"/>
          </a:p>
          <a:p>
            <a:pPr marL="457200" lvl="0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▫"/>
            </a:pPr>
            <a:r>
              <a:rPr lang="en"/>
              <a:t>Group 4: </a:t>
            </a:r>
            <a:r>
              <a:rPr lang="en" b="1" i="1">
                <a:latin typeface="Inria Sans"/>
                <a:ea typeface="Inria Sans"/>
                <a:cs typeface="Inria Sans"/>
                <a:sym typeface="Inria Sans"/>
              </a:rPr>
              <a:t>Education for SDGs Learning Objectives</a:t>
            </a:r>
            <a:endParaRPr b="1" i="1">
              <a:latin typeface="Inria Sans"/>
              <a:ea typeface="Inria Sans"/>
              <a:cs typeface="Inria Sans"/>
              <a:sym typeface="Inria Sans"/>
            </a:endParaRPr>
          </a:p>
          <a:p>
            <a:pPr marL="9144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" i="1"/>
              <a:t>Read print pages 1 and 6-8</a:t>
            </a:r>
            <a:endParaRPr i="1"/>
          </a:p>
          <a:p>
            <a:pPr marL="457200" lvl="0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▫"/>
            </a:pPr>
            <a:r>
              <a:rPr lang="en"/>
              <a:t>Group 5: </a:t>
            </a:r>
            <a:r>
              <a:rPr lang="en" b="1" i="1">
                <a:latin typeface="Inria Sans"/>
                <a:ea typeface="Inria Sans"/>
                <a:cs typeface="Inria Sans"/>
                <a:sym typeface="Inria Sans"/>
              </a:rPr>
              <a:t>Education 2030 Incheon Declaration and Framework for SDG 4</a:t>
            </a:r>
            <a:endParaRPr b="1" i="1">
              <a:latin typeface="Inria Sans"/>
              <a:ea typeface="Inria Sans"/>
              <a:cs typeface="Inria Sans"/>
              <a:sym typeface="Inria Sans"/>
            </a:endParaRPr>
          </a:p>
          <a:p>
            <a:pPr marL="9144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" i="1"/>
              <a:t>Read print pages pages 7-11</a:t>
            </a:r>
            <a:endParaRPr i="1"/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endParaRPr/>
          </a:p>
        </p:txBody>
      </p:sp>
      <p:sp>
        <p:nvSpPr>
          <p:cNvPr id="206" name="Google Shape;206;p30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1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Jigsaw Activity -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Foundational Documents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31"/>
          <p:cNvSpPr txBox="1">
            <a:spLocks noGrp="1"/>
          </p:cNvSpPr>
          <p:nvPr>
            <p:ph type="body" idx="1"/>
          </p:nvPr>
        </p:nvSpPr>
        <p:spPr>
          <a:xfrm>
            <a:off x="2763000" y="1376700"/>
            <a:ext cx="6381000" cy="33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 to Answer</a:t>
            </a:r>
            <a:endParaRPr/>
          </a:p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Who wrote the document?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When was the document written?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What do you think the document asking people to accomplish?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What effect do you think the document has had on education, either intended or unintended?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How does the document connect to your professional practice?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What questions do you have after reading this excerpt?</a:t>
            </a:r>
            <a:endParaRPr sz="1800"/>
          </a:p>
        </p:txBody>
      </p:sp>
      <p:sp>
        <p:nvSpPr>
          <p:cNvPr id="213" name="Google Shape;213;p31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pic>
        <p:nvPicPr>
          <p:cNvPr id="214" name="Google Shape;214;p31" descr="This timer silently counts down to 0:00, then alerts you that time is up with a gentle beep sound." title="15 Minute Timer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375" y="3251000"/>
            <a:ext cx="2169725" cy="162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2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Jigsaw Activity -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 2</a:t>
            </a:r>
            <a:endParaRPr/>
          </a:p>
        </p:txBody>
      </p:sp>
      <p:sp>
        <p:nvSpPr>
          <p:cNvPr id="220" name="Google Shape;220;p32"/>
          <p:cNvSpPr txBox="1">
            <a:spLocks noGrp="1"/>
          </p:cNvSpPr>
          <p:nvPr>
            <p:ph type="body" idx="1"/>
          </p:nvPr>
        </p:nvSpPr>
        <p:spPr>
          <a:xfrm>
            <a:off x="2763000" y="1376700"/>
            <a:ext cx="5925300" cy="33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Debrief as a group</a:t>
            </a:r>
            <a:endParaRPr/>
          </a:p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 sz="1800"/>
              <a:t>Brief introductions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 sz="1800"/>
              <a:t>10ish minutes to work through the answers with your group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 sz="1800"/>
              <a:t>Consider - what do you want to share with others about your document?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 sz="1800"/>
              <a:t>Before you leave you group, make sure that everyone has a different letter…A, B, C, D, E</a:t>
            </a:r>
            <a:endParaRPr sz="1800"/>
          </a:p>
        </p:txBody>
      </p:sp>
      <p:sp>
        <p:nvSpPr>
          <p:cNvPr id="221" name="Google Shape;221;p32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3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Jigsaw Activity -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 3</a:t>
            </a:r>
            <a:endParaRPr/>
          </a:p>
        </p:txBody>
      </p:sp>
      <p:sp>
        <p:nvSpPr>
          <p:cNvPr id="227" name="Google Shape;227;p33"/>
          <p:cNvSpPr txBox="1">
            <a:spLocks noGrp="1"/>
          </p:cNvSpPr>
          <p:nvPr>
            <p:ph type="body" idx="1"/>
          </p:nvPr>
        </p:nvSpPr>
        <p:spPr>
          <a:xfrm>
            <a:off x="2763000" y="1376700"/>
            <a:ext cx="5925300" cy="33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 Groups</a:t>
            </a:r>
            <a:endParaRPr/>
          </a:p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SzPts val="1800"/>
              <a:buChar char="▫"/>
            </a:pPr>
            <a:r>
              <a:rPr lang="en" sz="1800"/>
              <a:t>15ish minutes to share about your documents with your new groups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If time permits:</a:t>
            </a:r>
            <a:endParaRPr sz="1800"/>
          </a:p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SzPts val="1800"/>
              <a:buChar char="▫"/>
            </a:pPr>
            <a:r>
              <a:rPr lang="en" sz="1800"/>
              <a:t>What commonalities are there in these documents?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▫"/>
            </a:pPr>
            <a:r>
              <a:rPr lang="en" sz="1800"/>
              <a:t>What differences/competing ideas are there in these documents?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▫"/>
            </a:pPr>
            <a:r>
              <a:rPr lang="en" sz="1800"/>
              <a:t>How do these documents connect to your professional practice?</a:t>
            </a:r>
            <a:endParaRPr sz="1800"/>
          </a:p>
        </p:txBody>
      </p:sp>
      <p:sp>
        <p:nvSpPr>
          <p:cNvPr id="228" name="Google Shape;228;p33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4"/>
          <p:cNvSpPr txBox="1"/>
          <p:nvPr/>
        </p:nvSpPr>
        <p:spPr>
          <a:xfrm>
            <a:off x="2314800" y="909175"/>
            <a:ext cx="34107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chemeClr val="hlink"/>
                </a:solidFill>
                <a:latin typeface="Inria Sans Light"/>
                <a:ea typeface="Inria Sans Light"/>
                <a:cs typeface="Inria Sans Light"/>
                <a:sym typeface="Inria Sans Light"/>
                <a:hlinkClick r:id="rId3" action="ppaction://hlinksldjump"/>
              </a:rPr>
              <a:t>Week 1 - What is sustainability education?</a:t>
            </a:r>
            <a:endParaRPr b="1"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  <a:p>
            <a:pPr marL="457200" lvl="0" indent="-2921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ria Sans Light"/>
              <a:buChar char="❏"/>
            </a:pPr>
            <a:r>
              <a:rPr lang="en" sz="1000" b="1" dirty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Defining sustainability using the Brundtland Report &amp; sustainability </a:t>
            </a:r>
            <a:r>
              <a:rPr lang="en" sz="1000" b="1" dirty="0" smtClean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education</a:t>
            </a:r>
            <a:endParaRPr sz="1000" b="1"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  <a:p>
            <a:pPr marL="457200" lvl="0" indent="-292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ria Sans Light"/>
              <a:buChar char="❏"/>
            </a:pPr>
            <a:r>
              <a:rPr lang="en" sz="1000" b="1" dirty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Brief timeline of education to accomplish sustainability </a:t>
            </a:r>
            <a:r>
              <a:rPr lang="en" sz="1000" b="1" dirty="0" smtClean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initiatives</a:t>
            </a:r>
            <a:endParaRPr sz="1000" b="1"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  <a:p>
            <a:pPr marL="457200" lvl="0" indent="-292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ria Sans Light"/>
              <a:buChar char="❏"/>
            </a:pPr>
            <a:r>
              <a:rPr lang="en" sz="1000" b="1" dirty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Explanation of a Jigsaw </a:t>
            </a:r>
            <a:r>
              <a:rPr lang="en" sz="1000" b="1" dirty="0" smtClean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Activity</a:t>
            </a:r>
            <a:endParaRPr sz="1000" b="1"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  <a:p>
            <a:pPr marL="457200" lvl="0" indent="-292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ria Sans Light"/>
              <a:buChar char="❏"/>
            </a:pPr>
            <a:r>
              <a:rPr lang="en" sz="1000" b="1" dirty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Jigsaw activity of foundational sustainability </a:t>
            </a:r>
            <a:r>
              <a:rPr lang="en" sz="1000" b="1" dirty="0" smtClean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documents</a:t>
            </a:r>
            <a:endParaRPr sz="1000" b="1"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  <a:p>
            <a:pPr marL="45720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sz="1000"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</p:txBody>
      </p:sp>
      <p:sp>
        <p:nvSpPr>
          <p:cNvPr id="83" name="Google Shape;83;p14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Overview of Topics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4" name="Google Shape;84;p14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cxnSp>
        <p:nvCxnSpPr>
          <p:cNvPr id="85" name="Google Shape;85;p14"/>
          <p:cNvCxnSpPr>
            <a:stCxn id="86" idx="0"/>
            <a:endCxn id="86" idx="2"/>
          </p:cNvCxnSpPr>
          <p:nvPr/>
        </p:nvCxnSpPr>
        <p:spPr>
          <a:xfrm>
            <a:off x="5725500" y="924325"/>
            <a:ext cx="0" cy="376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7" name="Google Shape;87;p14"/>
          <p:cNvCxnSpPr/>
          <p:nvPr/>
        </p:nvCxnSpPr>
        <p:spPr>
          <a:xfrm>
            <a:off x="2307000" y="3110875"/>
            <a:ext cx="6837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8" name="Google Shape;88;p14"/>
          <p:cNvSpPr txBox="1"/>
          <p:nvPr/>
        </p:nvSpPr>
        <p:spPr>
          <a:xfrm>
            <a:off x="5725350" y="909050"/>
            <a:ext cx="34107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latin typeface="Inria Sans Light"/>
                <a:ea typeface="Inria Sans Light"/>
                <a:cs typeface="Inria Sans Light"/>
                <a:sym typeface="Inria Sans Light"/>
                <a:hlinkClick r:id="" action="ppaction://noaction"/>
              </a:rPr>
              <a:t>Week 2 - What is effective teaching?</a:t>
            </a:r>
            <a:endParaRPr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  <a:p>
            <a:pPr marL="457200" lvl="0" indent="-2921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ria Sans Light"/>
              <a:buChar char="❏"/>
            </a:pPr>
            <a:r>
              <a:rPr lang="en" sz="1000" dirty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Effective teaching is </a:t>
            </a:r>
            <a:r>
              <a:rPr lang="en" sz="1000" dirty="0" smtClean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complex</a:t>
            </a:r>
            <a:endParaRPr sz="1000"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  <a:p>
            <a:pPr marL="457200" lvl="0" indent="-292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ria Sans Light"/>
              <a:buChar char="❏"/>
            </a:pPr>
            <a:r>
              <a:rPr lang="en" sz="1000" dirty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Learning theories provide a framework for how people </a:t>
            </a:r>
            <a:r>
              <a:rPr lang="en" sz="1000" dirty="0" smtClean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learn</a:t>
            </a:r>
            <a:endParaRPr sz="1000"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  <a:p>
            <a:pPr marL="457200" lvl="0" indent="-292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ria Sans Light"/>
              <a:buChar char="❏"/>
            </a:pPr>
            <a:r>
              <a:rPr lang="en" sz="1000" dirty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Theoretical perspectives used in sustainability </a:t>
            </a:r>
            <a:r>
              <a:rPr lang="en" sz="1000" dirty="0" smtClean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education</a:t>
            </a:r>
            <a:endParaRPr sz="1000"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  <a:p>
            <a:pPr marL="457200" lvl="0" indent="-292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ria Sans Light"/>
              <a:buChar char="❏"/>
            </a:pPr>
            <a:r>
              <a:rPr lang="en" sz="1000" dirty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Sustainability Learning </a:t>
            </a:r>
            <a:r>
              <a:rPr lang="en" sz="1000" dirty="0" smtClean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Approaches</a:t>
            </a:r>
            <a:endParaRPr sz="1000"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  <a:p>
            <a:pPr marL="457200" lvl="0" indent="-292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ria Sans Light"/>
              <a:buChar char="❏"/>
            </a:pPr>
            <a:r>
              <a:rPr lang="en" sz="1000" dirty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Positivism vs </a:t>
            </a:r>
            <a:r>
              <a:rPr lang="en" sz="1000" dirty="0" smtClean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Postpositivism </a:t>
            </a:r>
            <a:endParaRPr sz="1000"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  <a:p>
            <a:pPr marL="457200" lvl="0" indent="-292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ria Sans Light"/>
              <a:buChar char="❏"/>
            </a:pPr>
            <a:r>
              <a:rPr lang="en" sz="1000" dirty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Positivism and Postpositivism </a:t>
            </a:r>
            <a:r>
              <a:rPr lang="en" sz="1000" dirty="0" smtClean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Activity</a:t>
            </a:r>
            <a:endParaRPr sz="1000"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  <a:p>
            <a:pPr marL="457200" lvl="0" indent="-292100" algn="l" rtl="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000"/>
              <a:buFont typeface="Inria Sans Light"/>
              <a:buChar char="❏"/>
            </a:pPr>
            <a:r>
              <a:rPr lang="en" sz="1000" dirty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Practicality of Sustainability </a:t>
            </a:r>
            <a:r>
              <a:rPr lang="en" sz="1000" dirty="0" smtClean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Education</a:t>
            </a:r>
            <a:endParaRPr sz="1000"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</p:txBody>
      </p:sp>
      <p:sp>
        <p:nvSpPr>
          <p:cNvPr id="89" name="Google Shape;89;p14"/>
          <p:cNvSpPr txBox="1"/>
          <p:nvPr/>
        </p:nvSpPr>
        <p:spPr>
          <a:xfrm>
            <a:off x="2314800" y="3110750"/>
            <a:ext cx="34107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latin typeface="Inria Sans Light"/>
                <a:ea typeface="Inria Sans Light"/>
                <a:cs typeface="Inria Sans Light"/>
                <a:sym typeface="Inria Sans Light"/>
                <a:hlinkClick r:id="" action="ppaction://noaction"/>
              </a:rPr>
              <a:t>Week 3 - How do we teach sustainably?</a:t>
            </a:r>
            <a:endParaRPr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  <a:p>
            <a:pPr marL="457200" lvl="0" indent="-2921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ria Sans Light"/>
              <a:buChar char="❏"/>
            </a:pPr>
            <a:r>
              <a:rPr lang="en" sz="1000" dirty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Asset vs Deficit </a:t>
            </a:r>
            <a:r>
              <a:rPr lang="en" sz="1000" dirty="0" smtClean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Approaches</a:t>
            </a:r>
            <a:endParaRPr sz="1000"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  <a:p>
            <a:pPr marL="457200" lvl="0" indent="-292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ria Sans Light"/>
              <a:buChar char="❏"/>
            </a:pPr>
            <a:r>
              <a:rPr lang="en" sz="1000" dirty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Criticism of US </a:t>
            </a:r>
            <a:r>
              <a:rPr lang="en" sz="1000" dirty="0" smtClean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Education</a:t>
            </a:r>
            <a:endParaRPr sz="1000"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  <a:p>
            <a:pPr marL="457200" lvl="0" indent="-292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ria Sans Light"/>
              <a:buChar char="❏"/>
            </a:pPr>
            <a:r>
              <a:rPr lang="en" sz="1000" dirty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Bloom’s </a:t>
            </a:r>
            <a:r>
              <a:rPr lang="en" sz="1000" dirty="0" smtClean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Taxonomy</a:t>
            </a:r>
            <a:endParaRPr sz="1000"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  <a:p>
            <a:pPr marL="457200" lvl="0" indent="-292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ria Sans Light"/>
              <a:buChar char="❏"/>
            </a:pPr>
            <a:r>
              <a:rPr lang="en" sz="1000" dirty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Sustainability education looks to paradigm </a:t>
            </a:r>
            <a:r>
              <a:rPr lang="en" sz="1000" dirty="0" smtClean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shifts</a:t>
            </a:r>
            <a:endParaRPr sz="1000"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  <a:p>
            <a:pPr marL="457200" lvl="0" indent="-292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ria Sans Light"/>
              <a:buChar char="❏"/>
            </a:pPr>
            <a:r>
              <a:rPr lang="en" sz="1000" dirty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Levels of implementing </a:t>
            </a:r>
            <a:r>
              <a:rPr lang="en" sz="1000" dirty="0" smtClean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sustainability</a:t>
            </a:r>
            <a:endParaRPr sz="1000"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  <a:p>
            <a:pPr marL="457200" lvl="0" indent="-292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ria Sans Light"/>
              <a:buChar char="❏"/>
            </a:pPr>
            <a:r>
              <a:rPr lang="en" sz="1000" dirty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Level 1, Level 2, Level </a:t>
            </a:r>
            <a:r>
              <a:rPr lang="en" sz="1000" dirty="0" smtClean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3</a:t>
            </a:r>
            <a:endParaRPr sz="1000"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  <a:p>
            <a:pPr marL="457200" lvl="0" indent="-292100" algn="l" rtl="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000"/>
              <a:buFont typeface="Inria Sans Light"/>
              <a:buChar char="❏"/>
            </a:pPr>
            <a:r>
              <a:rPr lang="en" sz="1000" dirty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Transitioning through Sustainability </a:t>
            </a:r>
            <a:r>
              <a:rPr lang="en" sz="1000" dirty="0" smtClean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Levels</a:t>
            </a:r>
            <a:endParaRPr sz="1000"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</p:txBody>
      </p:sp>
      <p:sp>
        <p:nvSpPr>
          <p:cNvPr id="90" name="Google Shape;90;p14"/>
          <p:cNvSpPr txBox="1"/>
          <p:nvPr/>
        </p:nvSpPr>
        <p:spPr>
          <a:xfrm>
            <a:off x="5725500" y="3110750"/>
            <a:ext cx="34107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latin typeface="Inria Sans Light"/>
                <a:ea typeface="Inria Sans Light"/>
                <a:cs typeface="Inria Sans Light"/>
                <a:sym typeface="Inria Sans Light"/>
                <a:hlinkClick r:id="" action="ppaction://noaction"/>
              </a:rPr>
              <a:t>Week 4 - What does this look like for me?</a:t>
            </a:r>
            <a:endParaRPr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  <a:p>
            <a:pPr marL="457200" lvl="0" indent="-2921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ria Sans Light"/>
              <a:buChar char="❏"/>
            </a:pPr>
            <a:r>
              <a:rPr lang="en" sz="1000" dirty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Explanation of Categories of Sustainability Literacy </a:t>
            </a:r>
            <a:r>
              <a:rPr lang="en" sz="1000" dirty="0" smtClean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Competencies</a:t>
            </a:r>
            <a:endParaRPr sz="1000"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  <a:p>
            <a:pPr marL="457200" lvl="0" indent="-292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ria Sans Light"/>
              <a:buChar char="❏"/>
            </a:pPr>
            <a:r>
              <a:rPr lang="en" sz="1000" dirty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Explanation of Sustainable Instructional </a:t>
            </a:r>
            <a:r>
              <a:rPr lang="en" sz="1000" dirty="0" smtClean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Approaches</a:t>
            </a:r>
            <a:endParaRPr sz="1000"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  <a:p>
            <a:pPr marL="457200" lvl="0" indent="-292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ria Sans Light"/>
              <a:buChar char="❏"/>
            </a:pPr>
            <a:r>
              <a:rPr lang="en" sz="1000" dirty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Overview of Understand by Design (UbD</a:t>
            </a:r>
            <a:r>
              <a:rPr lang="en" sz="1000" dirty="0" smtClean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)</a:t>
            </a:r>
            <a:endParaRPr sz="1000"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  <a:p>
            <a:pPr marL="457200" lvl="0" indent="-292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ria Sans Light"/>
              <a:buChar char="❏"/>
            </a:pPr>
            <a:r>
              <a:rPr lang="en" sz="1000" dirty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Modified UbD </a:t>
            </a:r>
            <a:r>
              <a:rPr lang="en" sz="1000" dirty="0" smtClean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template</a:t>
            </a:r>
            <a:endParaRPr sz="1000"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  <a:p>
            <a:pPr marL="457200" lvl="0" indent="-292100" algn="l" rtl="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000"/>
              <a:buFont typeface="Inria Sans Light"/>
              <a:buChar char="❏"/>
            </a:pPr>
            <a:r>
              <a:rPr lang="en" sz="1000" dirty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Sticking </a:t>
            </a:r>
            <a:r>
              <a:rPr lang="en" sz="1000" dirty="0" smtClean="0">
                <a:solidFill>
                  <a:schemeClr val="dk1"/>
                </a:solidFill>
                <a:latin typeface="Inria Sans Light"/>
                <a:ea typeface="Inria Sans Light"/>
                <a:cs typeface="Inria Sans Light"/>
                <a:sym typeface="Inria Sans Light"/>
              </a:rPr>
              <a:t>Points</a:t>
            </a:r>
            <a:endParaRPr dirty="0">
              <a:solidFill>
                <a:schemeClr val="dk1"/>
              </a:solidFill>
              <a:latin typeface="Inria Sans Light"/>
              <a:ea typeface="Inria Sans Light"/>
              <a:cs typeface="Inria Sans Light"/>
              <a:sym typeface="Inria Sans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4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Jigsaw Activity -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 4</a:t>
            </a:r>
            <a:endParaRPr/>
          </a:p>
        </p:txBody>
      </p:sp>
      <p:sp>
        <p:nvSpPr>
          <p:cNvPr id="234" name="Google Shape;234;p34"/>
          <p:cNvSpPr txBox="1">
            <a:spLocks noGrp="1"/>
          </p:cNvSpPr>
          <p:nvPr>
            <p:ph type="body" idx="1"/>
          </p:nvPr>
        </p:nvSpPr>
        <p:spPr>
          <a:xfrm>
            <a:off x="2763000" y="1376700"/>
            <a:ext cx="5925300" cy="33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Reflect as a large group</a:t>
            </a:r>
            <a:endParaRPr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▫"/>
            </a:pPr>
            <a:r>
              <a:rPr lang="en"/>
              <a:t>What commonalities do you think are in these documents?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▫"/>
            </a:pPr>
            <a:r>
              <a:rPr lang="en"/>
              <a:t>What differences/competing ideas are there in these documents?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▫"/>
            </a:pPr>
            <a:r>
              <a:rPr lang="en"/>
              <a:t>How do you think these documents connect to your professional practice?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endParaRPr/>
          </a:p>
        </p:txBody>
      </p:sp>
      <p:sp>
        <p:nvSpPr>
          <p:cNvPr id="235" name="Google Shape;235;p34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5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Pause for Pedagogy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35"/>
          <p:cNvSpPr txBox="1">
            <a:spLocks noGrp="1"/>
          </p:cNvSpPr>
          <p:nvPr>
            <p:ph type="body" idx="1"/>
          </p:nvPr>
        </p:nvSpPr>
        <p:spPr>
          <a:xfrm>
            <a:off x="2763000" y="1376700"/>
            <a:ext cx="5925300" cy="33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Let’s unpack the Jigsaw Activity:</a:t>
            </a:r>
            <a:endParaRPr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/>
              <a:t>How could you use an activity like this in your professional practice?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/>
              <a:t>What were strengths of this activity?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/>
              <a:t>What barriers could there be for participants?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/>
              <a:t>What value is there in including the phrase “do you think” in a question for students?</a:t>
            </a:r>
            <a:endParaRPr/>
          </a:p>
        </p:txBody>
      </p:sp>
      <p:sp>
        <p:nvSpPr>
          <p:cNvPr id="242" name="Google Shape;242;p35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6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Review of Learning Objectives</a:t>
            </a:r>
            <a:endParaRPr/>
          </a:p>
        </p:txBody>
      </p:sp>
      <p:sp>
        <p:nvSpPr>
          <p:cNvPr id="248" name="Google Shape;248;p36"/>
          <p:cNvSpPr txBox="1">
            <a:spLocks noGrp="1"/>
          </p:cNvSpPr>
          <p:nvPr>
            <p:ph type="body" idx="1"/>
          </p:nvPr>
        </p:nvSpPr>
        <p:spPr>
          <a:xfrm>
            <a:off x="2763000" y="1376700"/>
            <a:ext cx="5925300" cy="33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▫"/>
            </a:pPr>
            <a:r>
              <a:rPr lang="en"/>
              <a:t>Participants will get a foundational view of sustainability education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▫"/>
            </a:pPr>
            <a:r>
              <a:rPr lang="en"/>
              <a:t>Participants will begin to situate sustainability education within their professional practice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/>
              <a:t>What did you learn today?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/>
              <a:t>How will people you interact with know and benefit?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endParaRPr/>
          </a:p>
        </p:txBody>
      </p:sp>
      <p:sp>
        <p:nvSpPr>
          <p:cNvPr id="249" name="Google Shape;249;p36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cxnSp>
        <p:nvCxnSpPr>
          <p:cNvPr id="250" name="Google Shape;250;p36"/>
          <p:cNvCxnSpPr>
            <a:stCxn id="248" idx="1"/>
            <a:endCxn id="248" idx="3"/>
          </p:cNvCxnSpPr>
          <p:nvPr/>
        </p:nvCxnSpPr>
        <p:spPr>
          <a:xfrm>
            <a:off x="2763000" y="3032250"/>
            <a:ext cx="59253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7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Preview of Next Week</a:t>
            </a:r>
            <a:endParaRPr/>
          </a:p>
        </p:txBody>
      </p:sp>
      <p:sp>
        <p:nvSpPr>
          <p:cNvPr id="256" name="Google Shape;256;p37"/>
          <p:cNvSpPr txBox="1">
            <a:spLocks noGrp="1"/>
          </p:cNvSpPr>
          <p:nvPr>
            <p:ph type="body" idx="1"/>
          </p:nvPr>
        </p:nvSpPr>
        <p:spPr>
          <a:xfrm>
            <a:off x="2763000" y="1376700"/>
            <a:ext cx="5925300" cy="33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▫"/>
            </a:pPr>
            <a:r>
              <a:rPr lang="en"/>
              <a:t>Next week we’ll look at education research to understand effective teaching practices. 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▫"/>
            </a:pPr>
            <a:r>
              <a:rPr lang="en"/>
              <a:t>We’ll also work to identify our goals for students and how to tie our goals to our instruction</a:t>
            </a:r>
            <a:endParaRPr/>
          </a:p>
        </p:txBody>
      </p:sp>
      <p:sp>
        <p:nvSpPr>
          <p:cNvPr id="257" name="Google Shape;257;p37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1600" indent="0">
              <a:buNone/>
            </a:pPr>
            <a:r>
              <a:rPr lang="en-US" dirty="0"/>
              <a:t>MIT </a:t>
            </a:r>
            <a:r>
              <a:rPr lang="en-US" dirty="0" err="1"/>
              <a:t>OpenCourseWare</a:t>
            </a:r>
            <a:r>
              <a:rPr lang="en-US" dirty="0"/>
              <a:t> </a:t>
            </a:r>
          </a:p>
          <a:p>
            <a:pPr marL="101600" indent="0">
              <a:buNone/>
            </a:pPr>
            <a:r>
              <a:rPr lang="en-US" dirty="0">
                <a:solidFill>
                  <a:srgbClr val="0070C0"/>
                </a:solidFill>
                <a:hlinkClick r:id="rId2"/>
              </a:rPr>
              <a:t>https://ocw.mit.edu</a:t>
            </a:r>
            <a:r>
              <a:rPr lang="en-US" dirty="0"/>
              <a:t> </a:t>
            </a:r>
          </a:p>
          <a:p>
            <a:pPr marL="101600" indent="0">
              <a:buNone/>
            </a:pPr>
            <a:endParaRPr lang="en-US" dirty="0"/>
          </a:p>
          <a:p>
            <a:pPr marL="101600" indent="0">
              <a:buNone/>
            </a:pPr>
            <a:r>
              <a:rPr lang="en-US" i="1" dirty="0"/>
              <a:t>RES.ENV-006 Teaching with Sustainability</a:t>
            </a:r>
            <a:r>
              <a:rPr lang="en-US" dirty="0"/>
              <a:t> IAP 2022 </a:t>
            </a:r>
          </a:p>
          <a:p>
            <a:pPr marL="101600" indent="0">
              <a:buNone/>
            </a:pPr>
            <a:r>
              <a:rPr lang="en-US" dirty="0"/>
              <a:t>For more information about citing these materials or our Terms of Use, visit </a:t>
            </a:r>
            <a:r>
              <a:rPr lang="en-US" dirty="0">
                <a:hlinkClick r:id="rId3"/>
              </a:rPr>
              <a:t>https://ocw.mit.edu/terms</a:t>
            </a:r>
            <a:r>
              <a:rPr lang="en-US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05087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>
            <a:spLocks noGrp="1"/>
          </p:cNvSpPr>
          <p:nvPr>
            <p:ph type="ctrTitle"/>
          </p:nvPr>
        </p:nvSpPr>
        <p:spPr>
          <a:xfrm>
            <a:off x="702900" y="1233658"/>
            <a:ext cx="47460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Sustainability Education?</a:t>
            </a:r>
            <a:endParaRPr/>
          </a:p>
        </p:txBody>
      </p:sp>
      <p:sp>
        <p:nvSpPr>
          <p:cNvPr id="111" name="Google Shape;111;p17"/>
          <p:cNvSpPr txBox="1">
            <a:spLocks noGrp="1"/>
          </p:cNvSpPr>
          <p:nvPr>
            <p:ph type="subTitle" idx="1"/>
          </p:nvPr>
        </p:nvSpPr>
        <p:spPr>
          <a:xfrm>
            <a:off x="702900" y="2787333"/>
            <a:ext cx="4746000" cy="299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 sz="3600">
                <a:solidFill>
                  <a:schemeClr val="lt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Week 1</a:t>
            </a:r>
            <a:endParaRPr baseline="30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Teaching with Sustainability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Quick Overview</a:t>
            </a:r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body" idx="1"/>
          </p:nvPr>
        </p:nvSpPr>
        <p:spPr>
          <a:xfrm>
            <a:off x="2763000" y="1376700"/>
            <a:ext cx="6381000" cy="33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▫"/>
            </a:pPr>
            <a:r>
              <a:rPr lang="en" sz="1800"/>
              <a:t>The goal of this class is to provide participants with the opportunity to connect sustainable pedagogies with their teaching practices (current or future).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SzPts val="1800"/>
              <a:buChar char="▫"/>
            </a:pPr>
            <a:r>
              <a:rPr lang="en" sz="1800"/>
              <a:t>At times we’ll ask you to reflect on the practices that we are using during these sessions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"/>
              <a:t>Participant - Learning and building knowledge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"/>
              <a:t>Observer - Reflecting on how we are teaching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▫"/>
            </a:pPr>
            <a:r>
              <a:rPr lang="en" sz="1800"/>
              <a:t>One of the best ways to engage in learning is to fully participate</a:t>
            </a:r>
            <a:endParaRPr sz="1800"/>
          </a:p>
        </p:txBody>
      </p:sp>
      <p:sp>
        <p:nvSpPr>
          <p:cNvPr id="119" name="Google Shape;119;p18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cxnSp>
        <p:nvCxnSpPr>
          <p:cNvPr id="120" name="Google Shape;120;p18"/>
          <p:cNvCxnSpPr/>
          <p:nvPr/>
        </p:nvCxnSpPr>
        <p:spPr>
          <a:xfrm>
            <a:off x="2763000" y="2575050"/>
            <a:ext cx="6381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Who are you?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19"/>
          <p:cNvSpPr txBox="1">
            <a:spLocks noGrp="1"/>
          </p:cNvSpPr>
          <p:nvPr>
            <p:ph type="body" idx="1"/>
          </p:nvPr>
        </p:nvSpPr>
        <p:spPr>
          <a:xfrm>
            <a:off x="2763000" y="1376700"/>
            <a:ext cx="5925300" cy="33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▫"/>
            </a:pPr>
            <a:r>
              <a:rPr lang="en"/>
              <a:t>Please share the following about yourself:</a:t>
            </a:r>
            <a:endParaRPr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" sz="1600"/>
              <a:t>Preferred first name</a:t>
            </a:r>
            <a:endParaRPr sz="16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" sz="1600"/>
              <a:t>What do you do?</a:t>
            </a:r>
            <a:endParaRPr sz="16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" sz="1600"/>
              <a:t>Why are you interested in this class?</a:t>
            </a:r>
            <a:endParaRPr sz="16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" sz="1600"/>
              <a:t>What is something that is exciting for you and you could talk for hours about?</a:t>
            </a:r>
            <a:endParaRPr sz="16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▫"/>
            </a:pPr>
            <a:r>
              <a:rPr lang="en" sz="1800"/>
              <a:t>2 minutes to generate ideas, we’ll model how to respond, before asking for volunteers, everyone will get a chance to share! (You can type your responses in the chat if that is more comfortable for you)</a:t>
            </a:r>
            <a:endParaRPr sz="1800"/>
          </a:p>
        </p:txBody>
      </p:sp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0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break it down…</a:t>
            </a:r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63000" y="1376700"/>
            <a:ext cx="5925300" cy="33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"/>
              <a:t>Why do you think we did this activity?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"/>
              <a:t>What were some ways we supported participants in this activity?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"/>
              <a:t>What are other ways we could have supported participants in this activity?</a:t>
            </a:r>
            <a:endParaRPr/>
          </a:p>
        </p:txBody>
      </p:sp>
      <p:sp>
        <p:nvSpPr>
          <p:cNvPr id="134" name="Google Shape;134;p20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Learning Objectives for Today</a:t>
            </a:r>
            <a:endParaRPr/>
          </a:p>
        </p:txBody>
      </p:sp>
      <p:sp>
        <p:nvSpPr>
          <p:cNvPr id="140" name="Google Shape;140;p21"/>
          <p:cNvSpPr txBox="1">
            <a:spLocks noGrp="1"/>
          </p:cNvSpPr>
          <p:nvPr>
            <p:ph type="body" idx="1"/>
          </p:nvPr>
        </p:nvSpPr>
        <p:spPr>
          <a:xfrm>
            <a:off x="2763000" y="1376700"/>
            <a:ext cx="5925300" cy="33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▫"/>
            </a:pPr>
            <a:r>
              <a:rPr lang="en"/>
              <a:t>Participants will get a foundational view of sustainability education</a:t>
            </a:r>
            <a:endParaRPr/>
          </a:p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▫"/>
            </a:pPr>
            <a:r>
              <a:rPr lang="en"/>
              <a:t>Participants will begin to situate sustainability education within their professional practice</a:t>
            </a:r>
            <a:endParaRPr/>
          </a:p>
        </p:txBody>
      </p:sp>
      <p:sp>
        <p:nvSpPr>
          <p:cNvPr id="141" name="Google Shape;141;p21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2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Does Sustainability Mean to You?</a:t>
            </a:r>
            <a:endParaRPr/>
          </a:p>
        </p:txBody>
      </p:sp>
      <p:sp>
        <p:nvSpPr>
          <p:cNvPr id="147" name="Google Shape;147;p22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pic>
        <p:nvPicPr>
          <p:cNvPr id="148" name="Google Shape;14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9600" y="33075"/>
            <a:ext cx="7064400" cy="50773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3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Common Definition</a:t>
            </a:r>
            <a:endParaRPr/>
          </a:p>
        </p:txBody>
      </p:sp>
      <p:sp>
        <p:nvSpPr>
          <p:cNvPr id="154" name="Google Shape;154;p23"/>
          <p:cNvSpPr txBox="1">
            <a:spLocks noGrp="1"/>
          </p:cNvSpPr>
          <p:nvPr>
            <p:ph type="body" idx="1"/>
          </p:nvPr>
        </p:nvSpPr>
        <p:spPr>
          <a:xfrm>
            <a:off x="2763000" y="1376700"/>
            <a:ext cx="5925300" cy="33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The </a:t>
            </a:r>
            <a:r>
              <a:rPr lang="en" i="1" dirty="0"/>
              <a:t>Our Common Future Report</a:t>
            </a:r>
            <a:r>
              <a:rPr lang="en" dirty="0"/>
              <a:t>, commonly referred to as the </a:t>
            </a:r>
            <a:r>
              <a:rPr lang="en" i="1" dirty="0"/>
              <a:t>Brundtland Report</a:t>
            </a:r>
            <a:r>
              <a:rPr lang="en" dirty="0"/>
              <a:t> shares two important understandings around sustainability:</a:t>
            </a:r>
            <a:endParaRPr dirty="0"/>
          </a:p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SzPts val="1800"/>
              <a:buChar char="▫"/>
            </a:pPr>
            <a:r>
              <a:rPr lang="en" sz="1800" dirty="0"/>
              <a:t>Sustainable Development is "development that meets the needs of the present without compromising the ability of future generations to meet their own needs."</a:t>
            </a:r>
            <a:endParaRPr sz="1800"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▫"/>
            </a:pPr>
            <a:r>
              <a:rPr lang="en" sz="1800" dirty="0"/>
              <a:t>Identifies the following 3 components of sustainable development: environmental protection, economic growth, and social equit</a:t>
            </a:r>
            <a:r>
              <a:rPr lang="en" dirty="0"/>
              <a:t>y</a:t>
            </a:r>
            <a:endParaRPr dirty="0"/>
          </a:p>
        </p:txBody>
      </p:sp>
      <p:sp>
        <p:nvSpPr>
          <p:cNvPr id="155" name="Google Shape;155;p23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156" name="Google Shape;156;p23"/>
          <p:cNvSpPr txBox="1"/>
          <p:nvPr/>
        </p:nvSpPr>
        <p:spPr>
          <a:xfrm>
            <a:off x="2306875" y="4867900"/>
            <a:ext cx="61170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 dirty="0">
                <a:solidFill>
                  <a:srgbClr val="0070C0"/>
                </a:solidFill>
                <a:latin typeface="Inria Serif"/>
                <a:ea typeface="Inria Serif"/>
                <a:cs typeface="Inria Serif"/>
                <a:sym typeface="Inria Serif"/>
                <a:hlinkClick r:id="rId3"/>
              </a:rPr>
              <a:t>https://sustainabledevelopment.un.org/content/documents/5987our-common-future.pdf</a:t>
            </a:r>
            <a:endParaRPr sz="1100" dirty="0">
              <a:solidFill>
                <a:srgbClr val="0070C0"/>
              </a:solidFill>
              <a:latin typeface="Inria Serif"/>
              <a:ea typeface="Inria Serif"/>
              <a:cs typeface="Inria Serif"/>
              <a:sym typeface="Inria Serif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ulina template">
  <a:themeElements>
    <a:clrScheme name="Custom 347">
      <a:dk1>
        <a:srgbClr val="756F6F"/>
      </a:dk1>
      <a:lt1>
        <a:srgbClr val="FFFFFF"/>
      </a:lt1>
      <a:dk2>
        <a:srgbClr val="A8A09D"/>
      </a:dk2>
      <a:lt2>
        <a:srgbClr val="F5F1F0"/>
      </a:lt2>
      <a:accent1>
        <a:srgbClr val="AD9B91"/>
      </a:accent1>
      <a:accent2>
        <a:srgbClr val="E2D1C2"/>
      </a:accent2>
      <a:accent3>
        <a:srgbClr val="C4CBBF"/>
      </a:accent3>
      <a:accent4>
        <a:srgbClr val="BFC8CB"/>
      </a:accent4>
      <a:accent5>
        <a:srgbClr val="E9DBDB"/>
      </a:accent5>
      <a:accent6>
        <a:srgbClr val="C5C4BF"/>
      </a:accent6>
      <a:hlink>
        <a:srgbClr val="413A3A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1353</Words>
  <Application>Microsoft Office PowerPoint</Application>
  <PresentationFormat>On-screen Show (16:9)</PresentationFormat>
  <Paragraphs>216</Paragraphs>
  <Slides>24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Playfair Display Medium</vt:lpstr>
      <vt:lpstr>Inria Serif Light</vt:lpstr>
      <vt:lpstr>Inria Sans</vt:lpstr>
      <vt:lpstr>Inria Serif</vt:lpstr>
      <vt:lpstr>Arial</vt:lpstr>
      <vt:lpstr>Inria Sans Light</vt:lpstr>
      <vt:lpstr>Paulina template</vt:lpstr>
      <vt:lpstr>Teaching with Sustainability</vt:lpstr>
      <vt:lpstr>Overview of Topics </vt:lpstr>
      <vt:lpstr>What is Sustainability Education?</vt:lpstr>
      <vt:lpstr>Teaching with Sustainability   Quick Overview</vt:lpstr>
      <vt:lpstr>Introductions  Who are you?  </vt:lpstr>
      <vt:lpstr>Introductions  Let’s break it down…</vt:lpstr>
      <vt:lpstr>Learning Objectives for Today</vt:lpstr>
      <vt:lpstr>What Does Sustainability Mean to You?</vt:lpstr>
      <vt:lpstr>Common Definition</vt:lpstr>
      <vt:lpstr>Sustainability</vt:lpstr>
      <vt:lpstr>Sustainability Education</vt:lpstr>
      <vt:lpstr>Brief Timeline -    Education to Accomplish Sustainability Initiatives</vt:lpstr>
      <vt:lpstr>Jigsaw Activity -   Foundational Documents</vt:lpstr>
      <vt:lpstr>Jigsaw Activity -   Foundational Documents</vt:lpstr>
      <vt:lpstr>Jigsaw Activity -  Part 1</vt:lpstr>
      <vt:lpstr>Jigsaw Activity -   Foundational Documents </vt:lpstr>
      <vt:lpstr>Jigsaw Activity -   Foundational Documents  </vt:lpstr>
      <vt:lpstr>Jigsaw Activity -  Part 2</vt:lpstr>
      <vt:lpstr>Jigsaw Activity -  Part 3</vt:lpstr>
      <vt:lpstr>Jigsaw Activity -  Part 4</vt:lpstr>
      <vt:lpstr>Pause for Pedagogy </vt:lpstr>
      <vt:lpstr>Review of Learning Objectives</vt:lpstr>
      <vt:lpstr>Preview of Next Week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with Sustainability</dc:title>
  <dc:creator>Peter Chipman</dc:creator>
  <cp:lastModifiedBy>Peter Chipman</cp:lastModifiedBy>
  <cp:revision>5</cp:revision>
  <dcterms:modified xsi:type="dcterms:W3CDTF">2022-07-21T17:17:44Z</dcterms:modified>
</cp:coreProperties>
</file>