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jSmOXix32h2by0hxm9cWCCWdM6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FABFD17-14BF-404A-9D88-03D18EA9D88C}">
  <a:tblStyle styleId="{CFABFD17-14BF-404A-9D88-03D18EA9D88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</a:tcBdr>
      </a:tcStyle>
    </a:band1H>
    <a:band2H>
      <a:tcTxStyle b="off" i="off"/>
      <a:tcStyle>
        <a:tcBdr/>
      </a:tcStyle>
    </a:band2H>
    <a:band1V>
      <a:tcTxStyle b="off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band1V>
    <a:band2V>
      <a:tcTxStyle b="off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</a:tcBdr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5ec8c07f37_0_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2" name="Google Shape;172;g25ec8c07f37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5ec8c07f3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g25ec8c07f3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g25ec8c07f3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c826cf92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1c826cf926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g1c826cf926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6" name="Google Shape;19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4919c76f92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14919c76f92_0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5" name="Google Shape;205;g14919c76f92_0_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Guiding questions and worked example- one facilitator asks questions and the other takes big sticky notes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Cold-calling as example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1" name="Google Shape;211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then debrief as a large group- go around- share what they analyzed and/or anything they learned from the activity</a:t>
            </a:r>
            <a:endParaRPr/>
          </a:p>
        </p:txBody>
      </p:sp>
      <p:sp>
        <p:nvSpPr>
          <p:cNvPr id="220" name="Google Shape;220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8" name="Google Shape;22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25ec8c07f37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g25ec8c07f37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g25ec8c07f37_0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4919c76f9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g14919c76f92_0_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5" name="Google Shape;245;g14919c76f92_0_7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c826cf926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g1c826cf9267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Tour/preview of platform and demo question to answer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8" name="Google Shape;258;g1c826cf9267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6" name="Google Shape;266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Each group share out a takeaway to the whole group (~10 minutes at end) </a:t>
            </a:r>
            <a:endParaRPr/>
          </a:p>
        </p:txBody>
      </p:sp>
      <p:sp>
        <p:nvSpPr>
          <p:cNvPr id="267" name="Google Shape;267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5ec8c07f37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g25ec8c07f37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1" name="Google Shape;281;g25ec8c07f37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5042320b02_0_9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8" name="Google Shape;288;g15042320b02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52e4a14de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Go to online course to show the embedded videos selected by polling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6" name="Google Shape;296;g152e4a14de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4919c76f92_0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4" name="Google Shape;304;g14919c76f92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25ec8c07f37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g25ec8c07f37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3" name="Google Shape;313;g25ec8c07f37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5ec8c07f37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0" name="Google Shape;320;g25ec8c07f37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9" name="Google Shape;329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14937c67e8e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7" name="Google Shape;337;g14937c67e8e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8" name="Google Shape;338;g14937c67e8e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4919c76f92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g14919c76f92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g14919c76f92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6" name="Google Shape;346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7" name="Google Shape;347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" name="Google Shape;11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9" name="Google Shape;119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4919c76f9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14919c76f92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7" name="Google Shape;127;g14919c76f92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506b990bd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g1506b990bd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Poll</a:t>
            </a:r>
            <a:endParaRPr/>
          </a:p>
        </p:txBody>
      </p:sp>
      <p:sp>
        <p:nvSpPr>
          <p:cNvPr id="138" name="Google Shape;138;g1506b990bd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Talk after each color</a:t>
            </a:r>
            <a:endParaRPr/>
          </a:p>
        </p:txBody>
      </p:sp>
      <p:sp>
        <p:nvSpPr>
          <p:cNvPr id="145" name="Google Shape;14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74771f120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274771f120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1"/>
          </a:p>
        </p:txBody>
      </p:sp>
      <p:sp>
        <p:nvSpPr>
          <p:cNvPr id="163" name="Google Shape;163;g274771f120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Welcome! </a:t>
            </a: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1"/>
          </p:nvPr>
        </p:nvSpPr>
        <p:spPr>
          <a:xfrm>
            <a:off x="310931" y="2080538"/>
            <a:ext cx="114633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US" sz="3600"/>
              <a:t>As you enter the room, please:</a:t>
            </a:r>
            <a:endParaRPr/>
          </a:p>
          <a:p>
            <a:pPr marL="457200" lvl="0" indent="-4572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3600"/>
              <a:buChar char="•"/>
            </a:pPr>
            <a:r>
              <a:rPr lang="en-US" sz="3600"/>
              <a:t>sign in on the registration sheet</a:t>
            </a:r>
            <a:endParaRPr sz="3600"/>
          </a:p>
          <a:p>
            <a:pPr marL="457200" lvl="0" indent="-4572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3600"/>
              <a:buChar char="•"/>
            </a:pPr>
            <a:r>
              <a:rPr lang="en-US" sz="360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find your assigned table </a:t>
            </a:r>
            <a:r>
              <a:rPr lang="en-US" sz="3600"/>
              <a:t>and fill out a name tag</a:t>
            </a:r>
            <a:endParaRPr sz="3600"/>
          </a:p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en-US" sz="3600"/>
              <a:t>complete </a:t>
            </a:r>
            <a:r>
              <a:rPr lang="en-US" sz="3600" u="sng"/>
              <a:t>Before You Start Survey: Reflective Tools for Increasing Equity and Inclusivity</a:t>
            </a:r>
            <a:r>
              <a:rPr lang="en-US" sz="3600"/>
              <a:t> </a:t>
            </a:r>
            <a:endParaRPr/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5400000">
            <a:off x="8078063" y="-2033379"/>
            <a:ext cx="2105304" cy="6122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19076" y="5423910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5ec8c07f37_0_46"/>
          <p:cNvSpPr txBox="1">
            <a:spLocks noGrp="1"/>
          </p:cNvSpPr>
          <p:nvPr>
            <p:ph type="title"/>
          </p:nvPr>
        </p:nvSpPr>
        <p:spPr>
          <a:xfrm>
            <a:off x="387050" y="1777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Gallery Instructions</a:t>
            </a:r>
            <a:endParaRPr/>
          </a:p>
        </p:txBody>
      </p:sp>
      <p:sp>
        <p:nvSpPr>
          <p:cNvPr id="175" name="Google Shape;175;g25ec8c07f37_0_46"/>
          <p:cNvSpPr txBox="1">
            <a:spLocks noGrp="1"/>
          </p:cNvSpPr>
          <p:nvPr>
            <p:ph type="body" idx="1"/>
          </p:nvPr>
        </p:nvSpPr>
        <p:spPr>
          <a:xfrm>
            <a:off x="227750" y="1557000"/>
            <a:ext cx="11671500" cy="53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683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200"/>
              <a:buFont typeface="Calibri"/>
              <a:buChar char="•"/>
            </a:pPr>
            <a:r>
              <a:rPr lang="en-US" sz="2600"/>
              <a:t>Boards with different types of teaching contexts will be posted around the room.</a:t>
            </a:r>
            <a:endParaRPr sz="2600"/>
          </a:p>
          <a:p>
            <a:pPr marL="914400" lvl="1" indent="-3429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large-enrollment lecture, discussion-based, virtual</a:t>
            </a:r>
            <a:r>
              <a:rPr lang="en-US"/>
              <a:t>, and specify/other</a:t>
            </a:r>
            <a:endParaRPr/>
          </a:p>
          <a:p>
            <a:pPr marL="457200" lvl="0" indent="-3683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200"/>
              <a:buFont typeface="Calibri"/>
              <a:buChar char="•"/>
            </a:pPr>
            <a:r>
              <a:rPr lang="en-US" sz="2600"/>
              <a:t>Use the large sticky notes to add examples of inclusive strategies that you think may work well in that teaching context. </a:t>
            </a:r>
            <a:endParaRPr sz="2600"/>
          </a:p>
          <a:p>
            <a:pPr marL="457200" lvl="0" indent="-36830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SzPts val="2200"/>
              <a:buFont typeface="Calibri"/>
              <a:buChar char="•"/>
            </a:pPr>
            <a:r>
              <a:rPr lang="en-US" sz="2600"/>
              <a:t>Keep adding throughout the day- we will revisit these as a group later!</a:t>
            </a:r>
            <a:endParaRPr/>
          </a:p>
        </p:txBody>
      </p:sp>
      <p:pic>
        <p:nvPicPr>
          <p:cNvPr id="176" name="Google Shape;176;g25ec8c07f37_0_46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5400000">
            <a:off x="5577013" y="243011"/>
            <a:ext cx="1037974" cy="12192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5ec8c07f37_0_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Break</a:t>
            </a:r>
            <a:endParaRPr/>
          </a:p>
        </p:txBody>
      </p:sp>
      <p:sp>
        <p:nvSpPr>
          <p:cNvPr id="183" name="Google Shape;183;g25ec8c07f37_0_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/>
              <a:t>Start to add to Gallery</a:t>
            </a:r>
            <a:endParaRPr/>
          </a:p>
        </p:txBody>
      </p:sp>
      <p:pic>
        <p:nvPicPr>
          <p:cNvPr id="184" name="Google Shape;184;g25ec8c07f37_0_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5081712" y="-5081712"/>
            <a:ext cx="2017050" cy="12180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c826cf9267_0_0"/>
          <p:cNvSpPr txBox="1">
            <a:spLocks noGrp="1"/>
          </p:cNvSpPr>
          <p:nvPr>
            <p:ph type="title"/>
          </p:nvPr>
        </p:nvSpPr>
        <p:spPr>
          <a:xfrm>
            <a:off x="461925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/>
              <a:t>Supporting underrepresented learners </a:t>
            </a:r>
            <a:endParaRPr b="1"/>
          </a:p>
        </p:txBody>
      </p:sp>
      <p:sp>
        <p:nvSpPr>
          <p:cNvPr id="191" name="Google Shape;191;g1c826cf9267_0_0"/>
          <p:cNvSpPr txBox="1">
            <a:spLocks noGrp="1"/>
          </p:cNvSpPr>
          <p:nvPr>
            <p:ph type="body" idx="1"/>
          </p:nvPr>
        </p:nvSpPr>
        <p:spPr>
          <a:xfrm>
            <a:off x="854875" y="1804875"/>
            <a:ext cx="9190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Prepare ahead of time-</a:t>
            </a:r>
            <a:r>
              <a:rPr lang="en-US" sz="2600"/>
              <a:t> provide resources in syllabi, talk about accessibility during first class, check in with TAs or other professors</a:t>
            </a:r>
            <a:endParaRPr sz="2600"/>
          </a:p>
          <a:p>
            <a:pPr marL="45720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Check in</a:t>
            </a:r>
            <a:r>
              <a:rPr lang="en-US" sz="2600"/>
              <a:t>- see how students are doing as individuals, especially if you notice a change in demeanor or behavior </a:t>
            </a:r>
            <a:endParaRPr sz="2600"/>
          </a:p>
          <a:p>
            <a:pPr marL="45720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Validate concerns</a:t>
            </a:r>
            <a:r>
              <a:rPr lang="en-US" sz="2600"/>
              <a:t>- if a student brings something to you, do not dismiss it - engage with concern </a:t>
            </a:r>
            <a:endParaRPr sz="2600"/>
          </a:p>
          <a:p>
            <a:pPr marL="45720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Provide community</a:t>
            </a:r>
            <a:r>
              <a:rPr lang="en-US" sz="2600"/>
              <a:t>- offer connection with other students, potential mentors, etc. </a:t>
            </a:r>
            <a:endParaRPr sz="2600"/>
          </a:p>
          <a:p>
            <a:pPr marL="45720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Create psychological safety </a:t>
            </a:r>
            <a:endParaRPr sz="2600" b="1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192" name="Google Shape;192;g1c826cf9267_0_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 flipH="1">
            <a:off x="10172550" y="-2"/>
            <a:ext cx="2501678" cy="6858002"/>
          </a:xfrm>
          <a:prstGeom prst="rect">
            <a:avLst/>
          </a:prstGeom>
          <a:noFill/>
          <a:ln>
            <a:noFill/>
          </a:ln>
          <a:effectLst>
            <a:reflection endPos="30000" dist="38100" dir="5400000" fadeDir="5400012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"/>
          <p:cNvSpPr txBox="1">
            <a:spLocks noGrp="1"/>
          </p:cNvSpPr>
          <p:nvPr>
            <p:ph type="title"/>
          </p:nvPr>
        </p:nvSpPr>
        <p:spPr>
          <a:xfrm>
            <a:off x="2696857" y="382058"/>
            <a:ext cx="949514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Identity Reflection</a:t>
            </a:r>
            <a:endParaRPr/>
          </a:p>
        </p:txBody>
      </p:sp>
      <p:sp>
        <p:nvSpPr>
          <p:cNvPr id="199" name="Google Shape;199;p7"/>
          <p:cNvSpPr txBox="1">
            <a:spLocks noGrp="1"/>
          </p:cNvSpPr>
          <p:nvPr>
            <p:ph type="body" idx="1"/>
          </p:nvPr>
        </p:nvSpPr>
        <p:spPr>
          <a:xfrm>
            <a:off x="2696850" y="1880125"/>
            <a:ext cx="9495300" cy="47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sz="3200"/>
              <a:t>Think about how your identity has affected your educational experiences. </a:t>
            </a: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3200"/>
              <a:t>Select and answer </a:t>
            </a:r>
            <a:r>
              <a:rPr lang="en-US" sz="3200" b="1"/>
              <a:t>1</a:t>
            </a:r>
            <a:r>
              <a:rPr lang="en-US" sz="3200"/>
              <a:t> of the prompts in </a:t>
            </a:r>
            <a:endParaRPr sz="3200"/>
          </a:p>
          <a:p>
            <a:pPr marL="0" lvl="0" indent="45720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rPr lang="en-US" sz="3200" u="sng"/>
              <a:t>Connecting Identity and Education </a:t>
            </a:r>
            <a:endParaRPr u="sng"/>
          </a:p>
        </p:txBody>
      </p:sp>
      <p:pic>
        <p:nvPicPr>
          <p:cNvPr id="200" name="Google Shape;200;p7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10800000" flipH="1">
            <a:off x="0" y="0"/>
            <a:ext cx="250167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58901" y="537010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g14919c76f92_0_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64875"/>
            <a:ext cx="9144003" cy="6858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Reflective Teaching: Worked Example</a:t>
            </a:r>
            <a:endParaRPr/>
          </a:p>
        </p:txBody>
      </p:sp>
      <p:sp>
        <p:nvSpPr>
          <p:cNvPr id="214" name="Google Shape;214;p11"/>
          <p:cNvSpPr txBox="1">
            <a:spLocks noGrp="1"/>
          </p:cNvSpPr>
          <p:nvPr>
            <p:ph type="body" idx="1"/>
          </p:nvPr>
        </p:nvSpPr>
        <p:spPr>
          <a:xfrm>
            <a:off x="0" y="1690700"/>
            <a:ext cx="10175100" cy="49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Why might I use this practice?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What is implied about my values and expectations for students? 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Which student behaviors are encouraged or discouraged by using this practice?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Who is left out and who is welcomed to learn as a result of this practice?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Do you think this practice is </a:t>
            </a:r>
            <a:r>
              <a:rPr lang="en-US" u="sng"/>
              <a:t>generally</a:t>
            </a:r>
            <a:r>
              <a:rPr lang="en-US"/>
              <a:t> more or less inclusive? What could be done to modify this practice to ensure inclusivity?</a:t>
            </a:r>
            <a:endParaRPr/>
          </a:p>
        </p:txBody>
      </p:sp>
      <p:pic>
        <p:nvPicPr>
          <p:cNvPr id="215" name="Google Shape;215;p11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10800000">
            <a:off x="10718901" y="-58627"/>
            <a:ext cx="2017050" cy="6975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74175" y="480562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Reflective Teaching: Try It Out! </a:t>
            </a:r>
            <a:endParaRPr/>
          </a:p>
        </p:txBody>
      </p:sp>
      <p:sp>
        <p:nvSpPr>
          <p:cNvPr id="223" name="Google Shape;223;p10"/>
          <p:cNvSpPr txBox="1">
            <a:spLocks noGrp="1"/>
          </p:cNvSpPr>
          <p:nvPr>
            <p:ph type="body" idx="1"/>
          </p:nvPr>
        </p:nvSpPr>
        <p:spPr>
          <a:xfrm>
            <a:off x="419100" y="1690695"/>
            <a:ext cx="11353800" cy="23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/>
              <a:t>Work through this process yourself in:</a:t>
            </a: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3200" u="sng"/>
              <a:t>Applying a Reflective Approach to a Teaching Practice</a:t>
            </a:r>
            <a:endParaRPr sz="3200" u="sng"/>
          </a:p>
        </p:txBody>
      </p:sp>
      <p:pic>
        <p:nvPicPr>
          <p:cNvPr id="224" name="Google Shape;224;p1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>
            <a:off x="10174951" y="-117252"/>
            <a:ext cx="2017050" cy="6975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01476" y="601010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2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Wrap Up Morning Session</a:t>
            </a:r>
            <a:endParaRPr/>
          </a:p>
        </p:txBody>
      </p:sp>
      <p:sp>
        <p:nvSpPr>
          <p:cNvPr id="231" name="Google Shape;231;p12"/>
          <p:cNvSpPr txBox="1">
            <a:spLocks noGrp="1"/>
          </p:cNvSpPr>
          <p:nvPr>
            <p:ph type="body" idx="1"/>
          </p:nvPr>
        </p:nvSpPr>
        <p:spPr>
          <a:xfrm>
            <a:off x="2051250" y="1790525"/>
            <a:ext cx="9748500" cy="48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3600"/>
              <a:t>complete </a:t>
            </a:r>
            <a:r>
              <a:rPr lang="en-US" sz="3600" u="sng"/>
              <a:t>After You Finish Survey: Reflective Tools for Increasing Equity and Inclusivity</a:t>
            </a:r>
            <a:r>
              <a:rPr lang="en-US" sz="3600"/>
              <a:t> </a:t>
            </a:r>
            <a:endParaRPr sz="36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3600"/>
              <a:t>share an insight or question from the session</a:t>
            </a:r>
            <a:endParaRPr/>
          </a:p>
        </p:txBody>
      </p:sp>
      <p:pic>
        <p:nvPicPr>
          <p:cNvPr id="232" name="Google Shape;232;p12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10800000" flipH="1">
            <a:off x="0" y="25226"/>
            <a:ext cx="1914525" cy="6832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37551" y="2588323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5ec8c07f37_0_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Lunch</a:t>
            </a:r>
            <a:endParaRPr/>
          </a:p>
        </p:txBody>
      </p:sp>
      <p:sp>
        <p:nvSpPr>
          <p:cNvPr id="240" name="Google Shape;240;g25ec8c07f37_0_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/>
              <a:t>Continue to add to Gallery</a:t>
            </a:r>
            <a:endParaRPr/>
          </a:p>
        </p:txBody>
      </p:sp>
      <p:pic>
        <p:nvPicPr>
          <p:cNvPr id="241" name="Google Shape;241;g25ec8c07f37_0_7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5081712" y="-5081712"/>
            <a:ext cx="2017050" cy="12180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4919c76f92_0_70"/>
          <p:cNvSpPr txBox="1">
            <a:spLocks noGrp="1"/>
          </p:cNvSpPr>
          <p:nvPr>
            <p:ph type="title"/>
          </p:nvPr>
        </p:nvSpPr>
        <p:spPr>
          <a:xfrm>
            <a:off x="2434375" y="3273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Themes of Inclusive Teaching</a:t>
            </a:r>
            <a:endParaRPr/>
          </a:p>
        </p:txBody>
      </p:sp>
      <p:sp>
        <p:nvSpPr>
          <p:cNvPr id="248" name="Google Shape;248;g14919c76f92_0_70"/>
          <p:cNvSpPr txBox="1">
            <a:spLocks noGrp="1"/>
          </p:cNvSpPr>
          <p:nvPr>
            <p:ph type="body" idx="1"/>
          </p:nvPr>
        </p:nvSpPr>
        <p:spPr>
          <a:xfrm>
            <a:off x="2358175" y="1653000"/>
            <a:ext cx="9031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demonstrate respect and empathy for the whole student,</a:t>
            </a:r>
            <a:endParaRPr/>
          </a:p>
          <a:p>
            <a:pPr marL="457200" lvl="0" indent="-3810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encourage autonomy and self-efficacy,</a:t>
            </a:r>
            <a:endParaRPr/>
          </a:p>
          <a:p>
            <a:pPr marL="457200" lvl="0" indent="-3810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value open communication and transparent policies,</a:t>
            </a:r>
            <a:endParaRPr/>
          </a:p>
          <a:p>
            <a:pPr marL="457200" lvl="0" indent="-3810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foster belonging and personal connections, and </a:t>
            </a:r>
            <a:endParaRPr/>
          </a:p>
          <a:p>
            <a:pPr marL="457200" lvl="0" indent="-38100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center growth, accessibility, and flexibility.	</a:t>
            </a:r>
            <a:endParaRPr/>
          </a:p>
        </p:txBody>
      </p:sp>
      <p:pic>
        <p:nvPicPr>
          <p:cNvPr id="249" name="Google Shape;249;g14919c76f92_0_7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>
            <a:off x="-12" y="-6"/>
            <a:ext cx="2358189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g14919c76f92_0_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17942" y="4648075"/>
            <a:ext cx="1925960" cy="192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g14919c76f92_0_7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88033" y="4710331"/>
            <a:ext cx="1925960" cy="192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g14919c76f92_0_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127047" y="4648075"/>
            <a:ext cx="1925960" cy="192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g14919c76f92_0_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172666" y="4648075"/>
            <a:ext cx="1925960" cy="192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g14919c76f92_0_7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434375" y="4710325"/>
            <a:ext cx="1925960" cy="1925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>
            <a:off x="0" y="0"/>
            <a:ext cx="235818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"/>
          <p:cNvSpPr txBox="1">
            <a:spLocks noGrp="1"/>
          </p:cNvSpPr>
          <p:nvPr>
            <p:ph type="title"/>
          </p:nvPr>
        </p:nvSpPr>
        <p:spPr>
          <a:xfrm>
            <a:off x="2531332" y="2766148"/>
            <a:ext cx="9147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b="1"/>
              <a:t>Inclusive Teaching </a:t>
            </a:r>
            <a:endParaRPr sz="5000" b="1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5000" b="1"/>
              <a:t>Workshop </a:t>
            </a:r>
            <a:endParaRPr sz="5000" b="1"/>
          </a:p>
        </p:txBody>
      </p:sp>
      <p:sp>
        <p:nvSpPr>
          <p:cNvPr id="99" name="Google Shape;99;p2"/>
          <p:cNvSpPr txBox="1"/>
          <p:nvPr/>
        </p:nvSpPr>
        <p:spPr>
          <a:xfrm>
            <a:off x="2358189" y="4268119"/>
            <a:ext cx="983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Facilitated by: 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XXX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c826cf9267_0_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/>
              <a:t>Scenario-Based Activities </a:t>
            </a:r>
            <a:endParaRPr b="1"/>
          </a:p>
        </p:txBody>
      </p:sp>
      <p:sp>
        <p:nvSpPr>
          <p:cNvPr id="261" name="Google Shape;261;g1c826cf9267_0_6"/>
          <p:cNvSpPr txBox="1">
            <a:spLocks noGrp="1"/>
          </p:cNvSpPr>
          <p:nvPr>
            <p:ph type="body" idx="1"/>
          </p:nvPr>
        </p:nvSpPr>
        <p:spPr>
          <a:xfrm>
            <a:off x="450600" y="1571400"/>
            <a:ext cx="11741400" cy="52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2700"/>
              <a:t>Complete: </a:t>
            </a:r>
            <a:r>
              <a:rPr lang="en-US" sz="2700" u="sng"/>
              <a:t>Before You Start Survey: Scenario-Based Learning Applications</a:t>
            </a:r>
            <a:endParaRPr sz="2700" u="sng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100"/>
          </a:p>
          <a:p>
            <a:pPr marL="457200" lvl="0" indent="-40004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700"/>
              <a:buFont typeface="Calibri"/>
              <a:buChar char="•"/>
            </a:pPr>
            <a:r>
              <a:rPr lang="en-US" sz="2700"/>
              <a:t>From </a:t>
            </a:r>
            <a:r>
              <a:rPr lang="en-US" sz="2700" u="sng"/>
              <a:t>Description of Scenario-Based Learning Activities</a:t>
            </a:r>
            <a:r>
              <a:rPr lang="en-US" sz="2700"/>
              <a:t>, in your small groups complete at least:</a:t>
            </a:r>
            <a:endParaRPr sz="2700"/>
          </a:p>
          <a:p>
            <a:pPr marL="914400" lvl="1" indent="-40004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700"/>
              <a:buChar char="•"/>
            </a:pPr>
            <a:r>
              <a:rPr lang="en-US" sz="2700"/>
              <a:t>1 scenario question from Preparing Inclusive Materials, </a:t>
            </a:r>
            <a:endParaRPr sz="2700"/>
          </a:p>
          <a:p>
            <a:pPr marL="914400" lvl="1" indent="-40004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700"/>
              <a:buChar char="•"/>
            </a:pPr>
            <a:r>
              <a:rPr lang="en-US" sz="2700"/>
              <a:t>2 scenario questions from Designing Equitable Instructional Activities and Assessments, and </a:t>
            </a:r>
            <a:endParaRPr sz="2700"/>
          </a:p>
          <a:p>
            <a:pPr marL="914400" lvl="1" indent="-40004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700"/>
              <a:buChar char="•"/>
            </a:pPr>
            <a:r>
              <a:rPr lang="en-US" sz="2700"/>
              <a:t>3 scenario questions from Interacting with Diverse Students</a:t>
            </a:r>
            <a:endParaRPr sz="270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rPr lang="en-US" sz="2700"/>
              <a:t>Remember to click </a:t>
            </a:r>
            <a:r>
              <a:rPr lang="en-US" sz="2700" b="1"/>
              <a:t>Show Answer</a:t>
            </a:r>
            <a:r>
              <a:rPr lang="en-US" sz="2700"/>
              <a:t> after submitting an answer for more information!</a:t>
            </a:r>
            <a:endParaRPr sz="2700"/>
          </a:p>
        </p:txBody>
      </p:sp>
      <p:pic>
        <p:nvPicPr>
          <p:cNvPr id="262" name="Google Shape;262;g1c826cf9267_0_6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9478512" y="-2361137"/>
            <a:ext cx="1353150" cy="607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g1c826cf9267_0_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68651" y="1429435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56704" y="5296425"/>
            <a:ext cx="1512673" cy="151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04038" y="5345322"/>
            <a:ext cx="1512673" cy="151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84047" y="5296425"/>
            <a:ext cx="1512673" cy="151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190702" y="5296425"/>
            <a:ext cx="1512673" cy="151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1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112950" y="5345317"/>
            <a:ext cx="1512673" cy="1512678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13"/>
          <p:cNvSpPr txBox="1">
            <a:spLocks noGrp="1"/>
          </p:cNvSpPr>
          <p:nvPr>
            <p:ph type="title"/>
          </p:nvPr>
        </p:nvSpPr>
        <p:spPr>
          <a:xfrm>
            <a:off x="178600" y="369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Scenario-Based Learning: group discussions</a:t>
            </a:r>
            <a:endParaRPr/>
          </a:p>
        </p:txBody>
      </p:sp>
      <p:sp>
        <p:nvSpPr>
          <p:cNvPr id="275" name="Google Shape;275;p13"/>
          <p:cNvSpPr txBox="1">
            <a:spLocks noGrp="1"/>
          </p:cNvSpPr>
          <p:nvPr>
            <p:ph type="body" idx="1"/>
          </p:nvPr>
        </p:nvSpPr>
        <p:spPr>
          <a:xfrm>
            <a:off x="240275" y="1284175"/>
            <a:ext cx="11175300" cy="48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r>
              <a:rPr lang="en-US"/>
              <a:t>Switch up your small groups and:</a:t>
            </a:r>
            <a:endParaRPr b="0"/>
          </a:p>
          <a:p>
            <a:pPr marL="457200" lvl="0" indent="-381000" algn="l" rtl="0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Share which scenarios each of you explored in your previous group.</a:t>
            </a:r>
            <a:endParaRPr/>
          </a:p>
          <a:p>
            <a:pPr marL="457200" lvl="0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Talk about what you found: </a:t>
            </a:r>
            <a:endParaRPr/>
          </a:p>
          <a:p>
            <a:pPr marL="1371600" lvl="1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800"/>
              <a:t>Which theme(s) of inclusive teaching did each scenario address?</a:t>
            </a:r>
            <a:endParaRPr sz="2800"/>
          </a:p>
          <a:p>
            <a:pPr marL="1371600" lvl="1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800"/>
              <a:t>Did anything surprise you? What did you learn?</a:t>
            </a:r>
            <a:endParaRPr sz="2800"/>
          </a:p>
          <a:p>
            <a:pPr marL="1371600" lvl="1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800"/>
              <a:t>How do you think your students will respond to the practices encouraged by these scenarios? </a:t>
            </a:r>
            <a:endParaRPr sz="2800"/>
          </a:p>
          <a:p>
            <a:pPr marL="1371600" lvl="1" indent="-4064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 sz="2800"/>
              <a:t>What might be barriers to implementation? How could you resolve them?</a:t>
            </a:r>
            <a:endParaRPr sz="2800"/>
          </a:p>
        </p:txBody>
      </p:sp>
      <p:pic>
        <p:nvPicPr>
          <p:cNvPr id="276" name="Google Shape;276;p13"/>
          <p:cNvPicPr preferRelativeResize="0"/>
          <p:nvPr/>
        </p:nvPicPr>
        <p:blipFill rotWithShape="1">
          <a:blip r:embed="rId8">
            <a:alphaModFix/>
          </a:blip>
          <a:srcRect r="55500"/>
          <a:stretch/>
        </p:blipFill>
        <p:spPr>
          <a:xfrm rot="-5400000" flipH="1">
            <a:off x="5427701" y="-6012199"/>
            <a:ext cx="1336599" cy="12191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1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694200" y="752112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5ec8c07f37_0_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Break</a:t>
            </a:r>
            <a:endParaRPr/>
          </a:p>
        </p:txBody>
      </p:sp>
      <p:sp>
        <p:nvSpPr>
          <p:cNvPr id="284" name="Google Shape;284;g25ec8c07f37_0_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/>
              <a:t>Remember to add to Gallery</a:t>
            </a:r>
            <a:endParaRPr/>
          </a:p>
        </p:txBody>
      </p:sp>
      <p:pic>
        <p:nvPicPr>
          <p:cNvPr id="285" name="Google Shape;285;g25ec8c07f37_0_24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5081712" y="-5081712"/>
            <a:ext cx="2017050" cy="12180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5042320b02_0_90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Video Critiques: Intent vs. Impact</a:t>
            </a:r>
            <a:endParaRPr/>
          </a:p>
        </p:txBody>
      </p:sp>
      <p:sp>
        <p:nvSpPr>
          <p:cNvPr id="291" name="Google Shape;291;g15042320b02_0_90"/>
          <p:cNvSpPr txBox="1">
            <a:spLocks noGrp="1"/>
          </p:cNvSpPr>
          <p:nvPr>
            <p:ph type="body" idx="1"/>
          </p:nvPr>
        </p:nvSpPr>
        <p:spPr>
          <a:xfrm>
            <a:off x="362625" y="1325700"/>
            <a:ext cx="10834200" cy="53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2900"/>
              <a:t>We will watch short videos that have 2 versions (Scene A and B).</a:t>
            </a:r>
            <a:endParaRPr sz="2900"/>
          </a:p>
          <a:p>
            <a:pPr marL="4572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Group discussion after each scenario:</a:t>
            </a:r>
            <a:endParaRPr sz="3000"/>
          </a:p>
          <a:p>
            <a:pPr marL="914400" lvl="1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In Scene A:</a:t>
            </a:r>
            <a:endParaRPr sz="3000"/>
          </a:p>
          <a:p>
            <a:pPr marL="1371600" lvl="2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 think about good intentions, criticisms of practice, and potential negative impacts.</a:t>
            </a:r>
            <a:endParaRPr sz="3000"/>
          </a:p>
          <a:p>
            <a:pPr marL="914400" lvl="1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In Scene B:</a:t>
            </a:r>
            <a:endParaRPr sz="3000"/>
          </a:p>
          <a:p>
            <a:pPr marL="1371600" lvl="2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think about what was done to avoid or correct those negative impacts, and other potential responses.</a:t>
            </a:r>
            <a:endParaRPr sz="3000"/>
          </a:p>
        </p:txBody>
      </p:sp>
      <p:pic>
        <p:nvPicPr>
          <p:cNvPr id="292" name="Google Shape;292;g15042320b02_0_9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>
            <a:off x="11154025" y="-619124"/>
            <a:ext cx="1037974" cy="747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g15042320b02_0_9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48975" y="166263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52e4a14dee_0_0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Video Critiques: Discussion Questions</a:t>
            </a:r>
            <a:endParaRPr/>
          </a:p>
        </p:txBody>
      </p:sp>
      <p:sp>
        <p:nvSpPr>
          <p:cNvPr id="299" name="Google Shape;299;g152e4a14dee_0_0"/>
          <p:cNvSpPr txBox="1">
            <a:spLocks noGrp="1"/>
          </p:cNvSpPr>
          <p:nvPr>
            <p:ph type="body" idx="1"/>
          </p:nvPr>
        </p:nvSpPr>
        <p:spPr>
          <a:xfrm>
            <a:off x="362625" y="1325700"/>
            <a:ext cx="10834200" cy="53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What are some possible good intentions behind Scene A?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What are some criticisms you can make of Scene A? What are the potential negative impacts?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How does Scene B avoid or correct the criticisms and impacts from Scene A?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SzPts val="2400"/>
              <a:buFont typeface="Calibri"/>
              <a:buChar char="•"/>
            </a:pPr>
            <a:r>
              <a:rPr lang="en-US"/>
              <a:t>How else could you respond to this or a similar situation in your own teaching context?</a:t>
            </a:r>
            <a:endParaRPr sz="3000"/>
          </a:p>
        </p:txBody>
      </p:sp>
      <p:pic>
        <p:nvPicPr>
          <p:cNvPr id="300" name="Google Shape;300;g152e4a14dee_0_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>
            <a:off x="11154025" y="-619124"/>
            <a:ext cx="1037974" cy="747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g152e4a14dee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98250" y="168350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4919c76f92_0_86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Afternoon Survey </a:t>
            </a:r>
            <a:endParaRPr/>
          </a:p>
        </p:txBody>
      </p:sp>
      <p:sp>
        <p:nvSpPr>
          <p:cNvPr id="307" name="Google Shape;307;g14919c76f92_0_86"/>
          <p:cNvSpPr txBox="1">
            <a:spLocks noGrp="1"/>
          </p:cNvSpPr>
          <p:nvPr>
            <p:ph type="body" idx="1"/>
          </p:nvPr>
        </p:nvSpPr>
        <p:spPr>
          <a:xfrm>
            <a:off x="2051250" y="1790525"/>
            <a:ext cx="9748500" cy="48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3600"/>
              <a:t>complete the </a:t>
            </a:r>
            <a:r>
              <a:rPr lang="en-US" sz="3600" u="sng"/>
              <a:t>After You Finish: Scenario-Based Learning Applications</a:t>
            </a:r>
            <a:r>
              <a:rPr lang="en-US" sz="3600"/>
              <a:t> </a:t>
            </a:r>
            <a:endParaRPr sz="3600"/>
          </a:p>
          <a:p>
            <a:pPr marL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sz="3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308" name="Google Shape;308;g14919c76f92_0_86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 flipH="1">
            <a:off x="0" y="25226"/>
            <a:ext cx="1914525" cy="6832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g14919c76f92_0_8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64576" y="653935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5ec8c07f37_0_3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Break</a:t>
            </a:r>
            <a:endParaRPr/>
          </a:p>
        </p:txBody>
      </p:sp>
      <p:sp>
        <p:nvSpPr>
          <p:cNvPr id="316" name="Google Shape;316;g25ec8c07f37_0_3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/>
              <a:t>Last chance to add to Gallery!</a:t>
            </a:r>
            <a:endParaRPr/>
          </a:p>
        </p:txBody>
      </p:sp>
      <p:pic>
        <p:nvPicPr>
          <p:cNvPr id="317" name="Google Shape;317;g25ec8c07f37_0_31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5081712" y="-5081712"/>
            <a:ext cx="2017050" cy="12180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5ec8c07f37_0_38"/>
          <p:cNvSpPr txBox="1">
            <a:spLocks noGrp="1"/>
          </p:cNvSpPr>
          <p:nvPr>
            <p:ph type="title"/>
          </p:nvPr>
        </p:nvSpPr>
        <p:spPr>
          <a:xfrm>
            <a:off x="387050" y="1891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Gallery Showcase Instructions</a:t>
            </a:r>
            <a:endParaRPr/>
          </a:p>
        </p:txBody>
      </p:sp>
      <p:sp>
        <p:nvSpPr>
          <p:cNvPr id="323" name="Google Shape;323;g25ec8c07f37_0_38"/>
          <p:cNvSpPr txBox="1">
            <a:spLocks noGrp="1"/>
          </p:cNvSpPr>
          <p:nvPr>
            <p:ph type="body" idx="1"/>
          </p:nvPr>
        </p:nvSpPr>
        <p:spPr>
          <a:xfrm>
            <a:off x="227750" y="1557000"/>
            <a:ext cx="10834200" cy="53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Move around the Gallery, feel free to take notes!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Assemble at the board you want to discuss more with your colleagues.</a:t>
            </a:r>
            <a:endParaRPr/>
          </a:p>
          <a:p>
            <a:pPr marL="914400" lvl="1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This does not have to be at a board you contributed to! </a:t>
            </a:r>
            <a:endParaRPr/>
          </a:p>
          <a:p>
            <a:pPr marL="914400" lvl="1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Talk about what is on your board. 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SzPts val="2400"/>
              <a:buFont typeface="Calibri"/>
              <a:buChar char="•"/>
            </a:pPr>
            <a:r>
              <a:rPr lang="en-US"/>
              <a:t>A representative from each board is invited to report out a summary of what was discussed to the whole group. </a:t>
            </a:r>
            <a:endParaRPr sz="3000"/>
          </a:p>
        </p:txBody>
      </p:sp>
      <p:pic>
        <p:nvPicPr>
          <p:cNvPr id="324" name="Google Shape;324;g25ec8c07f37_0_38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>
            <a:off x="11154025" y="-619124"/>
            <a:ext cx="1037974" cy="747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g25ec8c07f37_0_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08625" y="189100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Action Plan: Development</a:t>
            </a:r>
            <a:endParaRPr/>
          </a:p>
        </p:txBody>
      </p:sp>
      <p:sp>
        <p:nvSpPr>
          <p:cNvPr id="332" name="Google Shape;332;p16"/>
          <p:cNvSpPr txBox="1">
            <a:spLocks noGrp="1"/>
          </p:cNvSpPr>
          <p:nvPr>
            <p:ph type="body" idx="1"/>
          </p:nvPr>
        </p:nvSpPr>
        <p:spPr>
          <a:xfrm>
            <a:off x="3885877" y="1690823"/>
            <a:ext cx="7416300" cy="50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sz="3200"/>
              <a:t>Write down a detailed plan for an inclusive strategy in </a:t>
            </a:r>
            <a:r>
              <a:rPr lang="en-US" sz="3200" u="sng"/>
              <a:t>Making an Action Plan</a:t>
            </a:r>
            <a:r>
              <a:rPr lang="en-US" sz="3200"/>
              <a:t>.</a:t>
            </a: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46"/>
              <a:buNone/>
            </a:pP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46"/>
              <a:buNone/>
            </a:pPr>
            <a:r>
              <a:rPr lang="en-US" sz="3200"/>
              <a:t>If you finish with 1 strategy, repeat the process with another (up to 3) adding to each entry before re-submitting. </a:t>
            </a: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46"/>
              <a:buNone/>
            </a:pP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46"/>
              <a:buNone/>
            </a:pPr>
            <a:r>
              <a:rPr lang="en-US" sz="3200"/>
              <a:t>Raise your hand if you get stuck!</a:t>
            </a:r>
            <a:endParaRPr sz="3200"/>
          </a:p>
        </p:txBody>
      </p:sp>
      <p:pic>
        <p:nvPicPr>
          <p:cNvPr id="333" name="Google Shape;333;p16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flipH="1">
            <a:off x="-114300" y="1595425"/>
            <a:ext cx="3465475" cy="882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94901" y="601010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14937c67e8e_0_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Action Plan: Share and Go around</a:t>
            </a:r>
            <a:endParaRPr/>
          </a:p>
        </p:txBody>
      </p:sp>
      <p:sp>
        <p:nvSpPr>
          <p:cNvPr id="341" name="Google Shape;341;g14937c67e8e_0_3"/>
          <p:cNvSpPr txBox="1">
            <a:spLocks noGrp="1"/>
          </p:cNvSpPr>
          <p:nvPr>
            <p:ph type="body" idx="1"/>
          </p:nvPr>
        </p:nvSpPr>
        <p:spPr>
          <a:xfrm>
            <a:off x="4529150" y="1595423"/>
            <a:ext cx="6438900" cy="50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31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Pair with a neighbor: each share your ideas about your plans.</a:t>
            </a:r>
            <a:endParaRPr sz="3200"/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3200"/>
          </a:p>
          <a:p>
            <a:pPr marL="457200" lvl="0" indent="-431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As a whole group: share</a:t>
            </a:r>
            <a:r>
              <a:rPr lang="en-US" sz="3200" b="1"/>
              <a:t> 1</a:t>
            </a:r>
            <a:r>
              <a:rPr lang="en-US" sz="3200"/>
              <a:t> inclusive teaching strategy you developed a plan for!</a:t>
            </a:r>
            <a:br>
              <a:rPr lang="en-US" sz="3200"/>
            </a:b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/>
          </a:p>
        </p:txBody>
      </p:sp>
      <p:pic>
        <p:nvPicPr>
          <p:cNvPr id="342" name="Google Shape;342;g14937c67e8e_0_3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flipH="1">
            <a:off x="-114300" y="1595437"/>
            <a:ext cx="4257676" cy="8825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g14937c67e8e_0_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12925" y="416562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4919c76f92_0_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Learning Goals and Objectives</a:t>
            </a:r>
            <a:endParaRPr/>
          </a:p>
        </p:txBody>
      </p:sp>
      <p:sp>
        <p:nvSpPr>
          <p:cNvPr id="106" name="Google Shape;106;g14919c76f92_0_2"/>
          <p:cNvSpPr txBox="1">
            <a:spLocks noGrp="1"/>
          </p:cNvSpPr>
          <p:nvPr>
            <p:ph type="body" idx="1"/>
          </p:nvPr>
        </p:nvSpPr>
        <p:spPr>
          <a:xfrm>
            <a:off x="838200" y="1485901"/>
            <a:ext cx="8995500" cy="51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rPr lang="en-US" sz="3200"/>
              <a:t>The goals for our participants are to:</a:t>
            </a:r>
            <a:endParaRPr sz="3200" b="0"/>
          </a:p>
          <a:p>
            <a:pPr marL="457200" lvl="0" indent="-4064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foster a reflective teaching style with a growth mindset toward improvement,</a:t>
            </a:r>
            <a:endParaRPr/>
          </a:p>
          <a:p>
            <a:pPr marL="457200" lvl="0" indent="-406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empathize with how intersectional identities can inform experiences in education, and</a:t>
            </a:r>
            <a:endParaRPr/>
          </a:p>
          <a:p>
            <a:pPr marL="457200" lvl="0" indent="-406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develop tools and strategies for inclusive practices.</a:t>
            </a:r>
            <a:endParaRPr sz="2400"/>
          </a:p>
        </p:txBody>
      </p:sp>
      <p:pic>
        <p:nvPicPr>
          <p:cNvPr id="107" name="Google Shape;107;g14919c76f92_0_2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>
            <a:off x="9833811" y="-1"/>
            <a:ext cx="2358189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7"/>
          <p:cNvSpPr txBox="1">
            <a:spLocks noGrp="1"/>
          </p:cNvSpPr>
          <p:nvPr>
            <p:ph type="title"/>
          </p:nvPr>
        </p:nvSpPr>
        <p:spPr>
          <a:xfrm>
            <a:off x="180974" y="32866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Thanks for participating! </a:t>
            </a:r>
            <a:endParaRPr/>
          </a:p>
        </p:txBody>
      </p:sp>
      <p:sp>
        <p:nvSpPr>
          <p:cNvPr id="350" name="Google Shape;350;p17"/>
          <p:cNvSpPr txBox="1">
            <a:spLocks noGrp="1"/>
          </p:cNvSpPr>
          <p:nvPr>
            <p:ph type="body" idx="1"/>
          </p:nvPr>
        </p:nvSpPr>
        <p:spPr>
          <a:xfrm>
            <a:off x="1814075" y="1654225"/>
            <a:ext cx="8968500" cy="47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sz="3200"/>
              <a:t>Please remember fill out a </a:t>
            </a:r>
            <a:r>
              <a:rPr lang="en-US" sz="3200" u="sng"/>
              <a:t>workshop evaluation</a:t>
            </a:r>
            <a:r>
              <a:rPr lang="en-US" sz="3200"/>
              <a:t> </a:t>
            </a:r>
            <a:endParaRPr/>
          </a:p>
        </p:txBody>
      </p:sp>
      <p:pic>
        <p:nvPicPr>
          <p:cNvPr id="351" name="Google Shape;351;p17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5400000" flipH="1">
            <a:off x="3436275" y="-1371772"/>
            <a:ext cx="4604128" cy="12907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58451" y="1654235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520512"/>
            <a:ext cx="6096000" cy="58169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</a:t>
            </a:r>
            <a:r>
              <a:rPr lang="en-US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OpenCourseWare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u="sng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  <a:hlinkMouseOver r:id="rId2"/>
              </a:rPr>
              <a:t>https://ocw.mit.edu/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Resource: Inclusive Teaching Module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Darcy G. Gordon, Catherine </a:t>
            </a:r>
            <a:r>
              <a:rPr lang="en-US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Drennan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following may not correspond to a particular course on MIT </a:t>
            </a:r>
            <a:r>
              <a:rPr lang="en-US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OpenCourseWare</a:t>
            </a: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but has been provided by the author as an individual learning resource.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information about citing these materials or our Terms of Use, visit: </a:t>
            </a:r>
            <a:r>
              <a:rPr lang="en-US" u="sng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https://ocw.mit.edu/pages/privacy-and-terms-of-use/"/>
              </a:rPr>
              <a:t>https://ocw.mit.edu/terms</a:t>
            </a: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44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Learning Goals and Objectives</a:t>
            </a:r>
            <a:endParaRPr/>
          </a:p>
        </p:txBody>
      </p:sp>
      <p:pic>
        <p:nvPicPr>
          <p:cNvPr id="114" name="Google Shape;114;p3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10800000">
            <a:off x="9833811" y="0"/>
            <a:ext cx="235818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3"/>
          <p:cNvSpPr txBox="1"/>
          <p:nvPr/>
        </p:nvSpPr>
        <p:spPr>
          <a:xfrm>
            <a:off x="838200" y="1470750"/>
            <a:ext cx="8995500" cy="50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this workshop, you should be able to: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83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articulate the intersectional identities you hold,</a:t>
            </a:r>
            <a:endParaRPr sz="2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how different teaching practices can be received by diverse audiences,</a:t>
            </a:r>
            <a:endParaRPr sz="2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 strategies that promote inclusivity, and</a:t>
            </a:r>
            <a:endParaRPr sz="2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an action plan to address inclusivity in your classroom.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Ground Rules</a:t>
            </a:r>
            <a:endParaRPr/>
          </a:p>
        </p:txBody>
      </p:sp>
      <p:sp>
        <p:nvSpPr>
          <p:cNvPr id="122" name="Google Shape;122;p4"/>
          <p:cNvSpPr txBox="1">
            <a:spLocks noGrp="1"/>
          </p:cNvSpPr>
          <p:nvPr>
            <p:ph type="body" idx="1"/>
          </p:nvPr>
        </p:nvSpPr>
        <p:spPr>
          <a:xfrm>
            <a:off x="838200" y="2055813"/>
            <a:ext cx="78819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14350" lvl="0" indent="-4991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Listen and speak with intention  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Share time 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Ask questions 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Give the benefit of the doubt 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Hold yourself and others accountable</a:t>
            </a:r>
            <a:endParaRPr sz="3200"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alibri"/>
              <a:buAutoNum type="arabicPeriod"/>
            </a:pPr>
            <a:r>
              <a:rPr lang="en-US" sz="3200"/>
              <a:t>Take the learning, but leave the stories</a:t>
            </a:r>
            <a:endParaRPr sz="3200"/>
          </a:p>
        </p:txBody>
      </p:sp>
      <p:pic>
        <p:nvPicPr>
          <p:cNvPr id="123" name="Google Shape;123;p4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5400000">
            <a:off x="9662738" y="-2249905"/>
            <a:ext cx="235818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4919c76f92_0_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/>
              <a:t>Expectations</a:t>
            </a:r>
            <a:endParaRPr b="1"/>
          </a:p>
        </p:txBody>
      </p:sp>
      <p:sp>
        <p:nvSpPr>
          <p:cNvPr id="130" name="Google Shape;130;g14919c76f92_0_10"/>
          <p:cNvSpPr txBox="1">
            <a:spLocks noGrp="1"/>
          </p:cNvSpPr>
          <p:nvPr>
            <p:ph type="body" idx="1"/>
          </p:nvPr>
        </p:nvSpPr>
        <p:spPr>
          <a:xfrm>
            <a:off x="838200" y="2614181"/>
            <a:ext cx="10515600" cy="34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3200"/>
              <a:t>A certificate in Inclusive Teaching will be awarded if you: </a:t>
            </a:r>
            <a:endParaRPr sz="3200"/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actively participate in discussion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complete the online portions of the workshop as instructed</a:t>
            </a:r>
            <a:endParaRPr/>
          </a:p>
          <a:p>
            <a:pPr marL="914400" lvl="1" indent="-368300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SzPts val="2200"/>
              <a:buFont typeface="Calibri"/>
              <a:buChar char="•"/>
            </a:pPr>
            <a:r>
              <a:rPr lang="en-US" sz="2800"/>
              <a:t>including the pre/post surveys, action plan, and final workshop evaluation </a:t>
            </a:r>
            <a:endParaRPr sz="2800"/>
          </a:p>
        </p:txBody>
      </p:sp>
      <p:pic>
        <p:nvPicPr>
          <p:cNvPr id="131" name="Google Shape;131;g14919c76f92_0_1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5400000">
            <a:off x="5324714" y="-858488"/>
            <a:ext cx="1162149" cy="14270826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14919c76f92_0_10"/>
          <p:cNvSpPr txBox="1">
            <a:spLocks noGrp="1"/>
          </p:cNvSpPr>
          <p:nvPr>
            <p:ph type="body" idx="1"/>
          </p:nvPr>
        </p:nvSpPr>
        <p:spPr>
          <a:xfrm>
            <a:off x="838200" y="1471175"/>
            <a:ext cx="10947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Morning: Identity and Reflective Teaching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rPr lang="en-US"/>
              <a:t>Afternoon: Distinguishing and Implementing Inclusive Teaching Practices</a:t>
            </a:r>
            <a:endParaRPr/>
          </a:p>
        </p:txBody>
      </p:sp>
      <p:pic>
        <p:nvPicPr>
          <p:cNvPr id="133" name="Google Shape;133;g14919c76f92_0_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50217" y="4745163"/>
            <a:ext cx="861000" cy="86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g14919c76f92_0_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44593" y="4801635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506b990bd5_0_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What is inclusive teaching?</a:t>
            </a:r>
            <a:endParaRPr/>
          </a:p>
        </p:txBody>
      </p:sp>
      <p:pic>
        <p:nvPicPr>
          <p:cNvPr id="141" name="Google Shape;141;g1506b990bd5_0_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4916895" y="-4928325"/>
            <a:ext cx="2358200" cy="12214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Intersectionality Exercise</a:t>
            </a:r>
            <a:endParaRPr/>
          </a:p>
        </p:txBody>
      </p:sp>
      <p:graphicFrame>
        <p:nvGraphicFramePr>
          <p:cNvPr id="148" name="Google Shape;148;p5"/>
          <p:cNvGraphicFramePr/>
          <p:nvPr/>
        </p:nvGraphicFramePr>
        <p:xfrm>
          <a:off x="587750" y="1983075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{CFABFD17-14BF-404A-9D88-03D18EA9D88C}</a:tableStyleId>
              </a:tblPr>
              <a:tblGrid>
                <a:gridCol w="2430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8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4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strike="noStrike" cap="none"/>
                        <a:t>Color/Shape</a:t>
                      </a:r>
                      <a:endParaRPr sz="1400" u="none" strike="noStrike" cap="none"/>
                    </a:p>
                  </a:txBody>
                  <a:tcPr marL="121175" marR="121175" marT="60600" marB="606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strike="noStrike" cap="none"/>
                        <a:t>Action</a:t>
                      </a:r>
                      <a:endParaRPr sz="1400" u="none" strike="noStrike" cap="none"/>
                    </a:p>
                  </a:txBody>
                  <a:tcPr marL="121175" marR="121175" marT="60600" marB="606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b="1" u="none" strike="noStrike" cap="none">
                        <a:solidFill>
                          <a:schemeClr val="accent6"/>
                        </a:solidFill>
                      </a:endParaRPr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u="none" strike="noStrike" cap="none"/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b="1" u="none" strike="noStrike" cap="none">
                        <a:solidFill>
                          <a:schemeClr val="accent5"/>
                        </a:solidFill>
                      </a:endParaRPr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strike="noStrike" cap="none"/>
                        <a:t> </a:t>
                      </a:r>
                      <a:endParaRPr sz="3200" u="none" strike="noStrike" cap="none"/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b="1" u="none" strike="noStrike" cap="none">
                        <a:solidFill>
                          <a:schemeClr val="accent4"/>
                        </a:solidFill>
                      </a:endParaRPr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u="none" strike="noStrike" cap="none"/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b="1" u="none" strike="noStrike" cap="none">
                        <a:solidFill>
                          <a:srgbClr val="C00000"/>
                        </a:solidFill>
                      </a:endParaRPr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u="none" strike="noStrike" cap="none"/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9" name="Google Shape;149;p5"/>
          <p:cNvSpPr txBox="1"/>
          <p:nvPr/>
        </p:nvSpPr>
        <p:spPr>
          <a:xfrm>
            <a:off x="587750" y="1398300"/>
            <a:ext cx="112239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ask you to place a post-it on the </a:t>
            </a:r>
            <a:r>
              <a:rPr lang="en-US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identity categories in which: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5"/>
          <p:cNvSpPr txBox="1"/>
          <p:nvPr/>
        </p:nvSpPr>
        <p:spPr>
          <a:xfrm>
            <a:off x="484015" y="5957424"/>
            <a:ext cx="99693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Talk to a neighbor about your placements after each color.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5"/>
          <p:cNvSpPr txBox="1"/>
          <p:nvPr/>
        </p:nvSpPr>
        <p:spPr>
          <a:xfrm>
            <a:off x="587750" y="2880825"/>
            <a:ext cx="2665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Green square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5"/>
          <p:cNvSpPr txBox="1"/>
          <p:nvPr/>
        </p:nvSpPr>
        <p:spPr>
          <a:xfrm>
            <a:off x="543950" y="3665225"/>
            <a:ext cx="2542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Blue heart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5"/>
          <p:cNvSpPr txBox="1"/>
          <p:nvPr/>
        </p:nvSpPr>
        <p:spPr>
          <a:xfrm>
            <a:off x="390800" y="4451813"/>
            <a:ext cx="28485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000" b="1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rPr>
              <a:t>Yellow bubble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5"/>
          <p:cNvSpPr txBox="1"/>
          <p:nvPr/>
        </p:nvSpPr>
        <p:spPr>
          <a:xfrm>
            <a:off x="696686" y="5238425"/>
            <a:ext cx="2171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Pink star</a:t>
            </a:r>
            <a:endParaRPr sz="3200" b="1" i="0" u="none" strike="noStrike" cap="none">
              <a:solidFill>
                <a:schemeClr val="accent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5"/>
          <p:cNvSpPr txBox="1"/>
          <p:nvPr/>
        </p:nvSpPr>
        <p:spPr>
          <a:xfrm>
            <a:off x="3086177" y="2799504"/>
            <a:ext cx="4877600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relate to most closely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5"/>
          <p:cNvSpPr txBox="1"/>
          <p:nvPr/>
        </p:nvSpPr>
        <p:spPr>
          <a:xfrm>
            <a:off x="3086177" y="3648845"/>
            <a:ext cx="4877600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do not relate to closely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5"/>
          <p:cNvSpPr txBox="1"/>
          <p:nvPr/>
        </p:nvSpPr>
        <p:spPr>
          <a:xfrm>
            <a:off x="3086177" y="4416033"/>
            <a:ext cx="7327041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feel the most oppressed or stigmatized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5"/>
          <p:cNvSpPr txBox="1"/>
          <p:nvPr/>
        </p:nvSpPr>
        <p:spPr>
          <a:xfrm>
            <a:off x="3086177" y="5229416"/>
            <a:ext cx="7327041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feel the most powerful or privileged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57675" y="537237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74771f120c_0_0"/>
          <p:cNvSpPr txBox="1">
            <a:spLocks noGrp="1"/>
          </p:cNvSpPr>
          <p:nvPr>
            <p:ph type="title"/>
          </p:nvPr>
        </p:nvSpPr>
        <p:spPr>
          <a:xfrm>
            <a:off x="838200" y="-15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Intersectionality Exercise Discussion</a:t>
            </a:r>
            <a:endParaRPr/>
          </a:p>
        </p:txBody>
      </p:sp>
      <p:sp>
        <p:nvSpPr>
          <p:cNvPr id="166" name="Google Shape;166;g274771f120c_0_0"/>
          <p:cNvSpPr txBox="1">
            <a:spLocks noGrp="1"/>
          </p:cNvSpPr>
          <p:nvPr>
            <p:ph type="body" idx="1"/>
          </p:nvPr>
        </p:nvSpPr>
        <p:spPr>
          <a:xfrm>
            <a:off x="838200" y="995375"/>
            <a:ext cx="10771500" cy="26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Which shape was the most challenging for you to categorize? Which shape was the easiest for you to categorize? Why do you think this is the case? 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Did you place multiple shapes in the same category?  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How do the different categories you identified with influence each other?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As a group, where are the different shapes placed? How does this compare to your own categorization? 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What did you notice? What information is missing from these visuals?</a:t>
            </a:r>
            <a:endParaRPr sz="2380"/>
          </a:p>
        </p:txBody>
      </p:sp>
      <p:pic>
        <p:nvPicPr>
          <p:cNvPr id="167" name="Google Shape;167;g274771f120c_0_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5667662" y="333663"/>
            <a:ext cx="881901" cy="1216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274771f120c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91768" y="134387"/>
            <a:ext cx="861000" cy="86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g274771f120c_0_0"/>
          <p:cNvSpPr txBox="1">
            <a:spLocks noGrp="1"/>
          </p:cNvSpPr>
          <p:nvPr>
            <p:ph type="body" idx="1"/>
          </p:nvPr>
        </p:nvSpPr>
        <p:spPr>
          <a:xfrm>
            <a:off x="838188" y="5449950"/>
            <a:ext cx="10515600" cy="15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 sz="2400" b="1"/>
              <a:t>Why did we do this exercise?</a:t>
            </a:r>
            <a:endParaRPr sz="238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1386</Words>
  <Application>Microsoft Office PowerPoint</Application>
  <PresentationFormat>Widescreen</PresentationFormat>
  <Paragraphs>194</Paragraphs>
  <Slides>31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Office Theme</vt:lpstr>
      <vt:lpstr>Welcome! </vt:lpstr>
      <vt:lpstr>Inclusive Teaching  Workshop </vt:lpstr>
      <vt:lpstr>Learning Goals and Objectives</vt:lpstr>
      <vt:lpstr>Learning Goals and Objectives</vt:lpstr>
      <vt:lpstr>Ground Rules</vt:lpstr>
      <vt:lpstr>Expectations</vt:lpstr>
      <vt:lpstr>What is inclusive teaching?</vt:lpstr>
      <vt:lpstr>Intersectionality Exercise</vt:lpstr>
      <vt:lpstr>Intersectionality Exercise Discussion</vt:lpstr>
      <vt:lpstr>Gallery Instructions</vt:lpstr>
      <vt:lpstr>Break</vt:lpstr>
      <vt:lpstr>Supporting underrepresented learners </vt:lpstr>
      <vt:lpstr>Identity Reflection</vt:lpstr>
      <vt:lpstr>PowerPoint Presentation</vt:lpstr>
      <vt:lpstr>Reflective Teaching: Worked Example</vt:lpstr>
      <vt:lpstr>Reflective Teaching: Try It Out! </vt:lpstr>
      <vt:lpstr>Wrap Up Morning Session</vt:lpstr>
      <vt:lpstr>Lunch</vt:lpstr>
      <vt:lpstr>Themes of Inclusive Teaching</vt:lpstr>
      <vt:lpstr>Scenario-Based Activities </vt:lpstr>
      <vt:lpstr>Scenario-Based Learning: group discussions</vt:lpstr>
      <vt:lpstr>Break</vt:lpstr>
      <vt:lpstr>Video Critiques: Intent vs. Impact</vt:lpstr>
      <vt:lpstr>Video Critiques: Discussion Questions</vt:lpstr>
      <vt:lpstr>Afternoon Survey </vt:lpstr>
      <vt:lpstr>Break</vt:lpstr>
      <vt:lpstr>Gallery Showcase Instructions</vt:lpstr>
      <vt:lpstr>Action Plan: Development</vt:lpstr>
      <vt:lpstr>Action Plan: Share and Go around</vt:lpstr>
      <vt:lpstr>Thanks for participating!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 </dc:title>
  <dc:creator>Microsoft Office User</dc:creator>
  <cp:lastModifiedBy>Alicia Franke</cp:lastModifiedBy>
  <cp:revision>1</cp:revision>
  <dcterms:created xsi:type="dcterms:W3CDTF">2019-08-13T20:36:51Z</dcterms:created>
  <dcterms:modified xsi:type="dcterms:W3CDTF">2023-09-29T16:53:31Z</dcterms:modified>
</cp:coreProperties>
</file>