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6" roundtripDataSignature="AMtx7mjDsWWPJqvreID4EKXCmWa9Ok+l1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B37186C-0FF1-4DE5-ABCC-98DB1FC7CD4F}">
  <a:tblStyle styleId="{8B37186C-0FF1-4DE5-ABCC-98DB1FC7CD4F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tcBdr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</a:tcBdr>
      </a:tcStyle>
    </a:band1H>
    <a:band2H>
      <a:tcTxStyle b="off" i="off"/>
      <a:tcStyle>
        <a:tcBdr/>
      </a:tcStyle>
    </a:band2H>
    <a:band1V>
      <a:tcTxStyle b="off" i="off"/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</a:tcBdr>
      </a:tcStyle>
    </a:band1V>
    <a:band2V>
      <a:tcTxStyle b="off" i="off"/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</a:tcBdr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</a:tcBdr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c826cf926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g1c826cf9267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4" name="Google Shape;174;g1c826cf9267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2" name="Google Shape;182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4919c76f92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0" name="Google Shape;190;g14919c76f92_0_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1" name="Google Shape;191;g14919c76f92_0_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Guiding questions and worked example- one facilitator asks questions and the other takes big sticky notes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7" name="Google Shape;197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06" name="Google Shape;206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4" name="Google Shape;21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1c826cf9267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1c826cf9267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Tour/preview of platform and demo question to answer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Room reserved 30 minutes before second session - can come to work on it then if needed</a:t>
            </a:r>
            <a:endParaRPr/>
          </a:p>
        </p:txBody>
      </p:sp>
      <p:sp>
        <p:nvSpPr>
          <p:cNvPr id="223" name="Google Shape;223;g1c826cf9267_0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14919c76f92_0_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add link</a:t>
            </a:r>
            <a:endParaRPr/>
          </a:p>
        </p:txBody>
      </p:sp>
      <p:sp>
        <p:nvSpPr>
          <p:cNvPr id="231" name="Google Shape;231;g14919c76f92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15b878bddb8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g15b878bddb8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DG &amp; HDH welcome folks back</a:t>
            </a:r>
            <a:endParaRPr/>
          </a:p>
        </p:txBody>
      </p:sp>
      <p:sp>
        <p:nvSpPr>
          <p:cNvPr id="239" name="Google Shape;239;g15b878bddb8_0_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14919c76f92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7" name="Google Shape;247;g14919c76f92_0_4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DGG</a:t>
            </a:r>
            <a:endParaRPr/>
          </a:p>
        </p:txBody>
      </p:sp>
      <p:sp>
        <p:nvSpPr>
          <p:cNvPr id="248" name="Google Shape;248;g14919c76f92_0_4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5" name="Google Shape;95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14919c76f92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g14919c76f92_0_5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DGG</a:t>
            </a:r>
            <a:endParaRPr/>
          </a:p>
        </p:txBody>
      </p:sp>
      <p:sp>
        <p:nvSpPr>
          <p:cNvPr id="256" name="Google Shape;256;g14919c76f92_0_5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14919c76f92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3" name="Google Shape;263;g14919c76f92_0_6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HDH</a:t>
            </a:r>
            <a:endParaRPr/>
          </a:p>
        </p:txBody>
      </p:sp>
      <p:sp>
        <p:nvSpPr>
          <p:cNvPr id="264" name="Google Shape;264;g14919c76f92_0_6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14919c76f92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1" name="Google Shape;271;g14919c76f92_0_7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DGG</a:t>
            </a:r>
            <a:endParaRPr/>
          </a:p>
        </p:txBody>
      </p:sp>
      <p:sp>
        <p:nvSpPr>
          <p:cNvPr id="272" name="Google Shape;272;g14919c76f92_0_7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4" name="Google Shape;284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Each group share out a takeaway as a whole group (~10 minutes at end) </a:t>
            </a:r>
            <a:endParaRPr/>
          </a:p>
        </p:txBody>
      </p:sp>
      <p:sp>
        <p:nvSpPr>
          <p:cNvPr id="285" name="Google Shape;285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152e4a14dee_0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intent vs impact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intent is what you meant to do/ have happen 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impact is what happened and how someone perceived what happened 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Listen with goal of understanding, not to defend yourself, active listening can help here 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center their feelings, not yours, be willing to return to your feelings 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take accountability </a:t>
            </a:r>
            <a:endParaRPr/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be willing to revisit if you don’t handle it well in the first place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overview of activity and poll to select 2/4 scenarios </a:t>
            </a:r>
            <a:endParaRPr/>
          </a:p>
        </p:txBody>
      </p:sp>
      <p:sp>
        <p:nvSpPr>
          <p:cNvPr id="298" name="Google Shape;298;g152e4a14dee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15042320b02_0_9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poll to select 2/4 scenarios </a:t>
            </a:r>
            <a:endParaRPr/>
          </a:p>
        </p:txBody>
      </p:sp>
      <p:sp>
        <p:nvSpPr>
          <p:cNvPr id="305" name="Google Shape;305;g15042320b02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152e4a14dee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Go to online course to show the embedded videos selected by polling</a:t>
            </a:r>
            <a:endParaRPr/>
          </a:p>
        </p:txBody>
      </p:sp>
      <p:sp>
        <p:nvSpPr>
          <p:cNvPr id="313" name="Google Shape;313;g152e4a14de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14919c76f92_0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add link</a:t>
            </a:r>
            <a:endParaRPr/>
          </a:p>
        </p:txBody>
      </p:sp>
      <p:sp>
        <p:nvSpPr>
          <p:cNvPr id="321" name="Google Shape;321;g14919c76f92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9" name="Google Shape;329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0" name="Google Shape;330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14937c67e8e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8" name="Google Shape;338;g14937c67e8e_0_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9" name="Google Shape;339;g14937c67e8e_0_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4919c76f92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g14919c76f92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4" name="Google Shape;104;g14919c76f92_0_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7" name="Google Shape;347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8" name="Google Shape;348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2" name="Google Shape;112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0" name="Google Shape;120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4919c76f92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7" name="Google Shape;127;g14919c76f92_0_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8" name="Google Shape;128;g14919c76f92_0_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506b990bd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g1506b990bd5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POLL</a:t>
            </a:r>
            <a:endParaRPr/>
          </a:p>
        </p:txBody>
      </p:sp>
      <p:sp>
        <p:nvSpPr>
          <p:cNvPr id="139" name="Google Shape;139;g1506b990bd5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Talk after each color</a:t>
            </a:r>
            <a:endParaRPr/>
          </a:p>
        </p:txBody>
      </p:sp>
      <p:sp>
        <p:nvSpPr>
          <p:cNvPr id="146" name="Google Shape;146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80ec549171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280ec549171_1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="1"/>
          </a:p>
        </p:txBody>
      </p:sp>
      <p:sp>
        <p:nvSpPr>
          <p:cNvPr id="164" name="Google Shape;164;g280ec549171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2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Google Shape;48;p2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2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2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6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6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Welcome! </a:t>
            </a:r>
            <a:endParaRPr/>
          </a:p>
        </p:txBody>
      </p:sp>
      <p:sp>
        <p:nvSpPr>
          <p:cNvPr id="89" name="Google Shape;89;p1"/>
          <p:cNvSpPr txBox="1">
            <a:spLocks noGrp="1"/>
          </p:cNvSpPr>
          <p:nvPr>
            <p:ph type="body" idx="1"/>
          </p:nvPr>
        </p:nvSpPr>
        <p:spPr>
          <a:xfrm>
            <a:off x="310931" y="2080538"/>
            <a:ext cx="114633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rPr lang="en-US" sz="3600"/>
              <a:t>As you enter the room, please:</a:t>
            </a:r>
            <a:endParaRPr/>
          </a:p>
          <a:p>
            <a:pPr marL="457200" lvl="0" indent="-4572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ts val="3600"/>
              <a:buChar char="•"/>
            </a:pPr>
            <a:r>
              <a:rPr lang="en-US" sz="3600"/>
              <a:t>sign in on the registration sheet</a:t>
            </a:r>
            <a:endParaRPr sz="3600"/>
          </a:p>
          <a:p>
            <a:pPr marL="457200" lvl="0" indent="-4572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ts val="3600"/>
              <a:buChar char="•"/>
            </a:pPr>
            <a:r>
              <a:rPr lang="en-US" sz="3600"/>
              <a:t>find your assigned table and fill out a name tag</a:t>
            </a:r>
            <a:endParaRPr sz="3600"/>
          </a:p>
          <a:p>
            <a:pPr marL="4572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600"/>
              <a:buChar char="•"/>
            </a:pPr>
            <a:r>
              <a:rPr lang="en-US" sz="3600"/>
              <a:t>complete </a:t>
            </a:r>
            <a:r>
              <a:rPr lang="en-US" sz="3600" u="sng"/>
              <a:t>Before You Start Survey: Reflective Tools for Increasing Equity and Inclusivity</a:t>
            </a:r>
            <a:r>
              <a:rPr lang="en-US" sz="3600"/>
              <a:t> </a:t>
            </a:r>
            <a:endParaRPr/>
          </a:p>
        </p:txBody>
      </p:sp>
      <p:pic>
        <p:nvPicPr>
          <p:cNvPr id="90" name="Google Shape;90;p1"/>
          <p:cNvPicPr preferRelativeResize="0"/>
          <p:nvPr/>
        </p:nvPicPr>
        <p:blipFill rotWithShape="1">
          <a:blip r:embed="rId3">
            <a:alphaModFix/>
          </a:blip>
          <a:srcRect r="55501"/>
          <a:stretch/>
        </p:blipFill>
        <p:spPr>
          <a:xfrm rot="5400000">
            <a:off x="8078063" y="-2033379"/>
            <a:ext cx="2105304" cy="6122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19076" y="5423910"/>
            <a:ext cx="1181251" cy="7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c826cf9267_0_0"/>
          <p:cNvSpPr txBox="1">
            <a:spLocks noGrp="1"/>
          </p:cNvSpPr>
          <p:nvPr>
            <p:ph type="title"/>
          </p:nvPr>
        </p:nvSpPr>
        <p:spPr>
          <a:xfrm>
            <a:off x="461925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b="1"/>
              <a:t>Supporting underrepresented learners </a:t>
            </a:r>
            <a:endParaRPr b="1"/>
          </a:p>
        </p:txBody>
      </p:sp>
      <p:sp>
        <p:nvSpPr>
          <p:cNvPr id="177" name="Google Shape;177;g1c826cf9267_0_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91902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81000" algn="l" rtl="0"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-US" sz="2600" b="1"/>
              <a:t>Prepare ahead of time-</a:t>
            </a:r>
            <a:r>
              <a:rPr lang="en-US" sz="2600"/>
              <a:t> provide resources in syllabi, talk about accessibility during first class, check in with TAs or other professors</a:t>
            </a:r>
            <a:endParaRPr sz="2600"/>
          </a:p>
          <a:p>
            <a:pPr marL="457200" lvl="0" indent="-381000" algn="l" rtl="0"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-US" sz="2600" b="1"/>
              <a:t>Check in</a:t>
            </a:r>
            <a:r>
              <a:rPr lang="en-US" sz="2600"/>
              <a:t>- see how students are doing as individuals, especially if you notice a change in demeanor or behavior </a:t>
            </a:r>
            <a:endParaRPr sz="2600"/>
          </a:p>
          <a:p>
            <a:pPr marL="457200" lvl="0" indent="-381000" algn="l" rtl="0"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-US" sz="2600" b="1"/>
              <a:t>Validate concerns</a:t>
            </a:r>
            <a:r>
              <a:rPr lang="en-US" sz="2600"/>
              <a:t>- if a student brings something to you, do not dismiss it - engage with concern </a:t>
            </a:r>
            <a:endParaRPr sz="2600"/>
          </a:p>
          <a:p>
            <a:pPr marL="457200" lvl="0" indent="-381000" algn="l" rtl="0"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-US" sz="2600" b="1"/>
              <a:t>Provide community</a:t>
            </a:r>
            <a:r>
              <a:rPr lang="en-US" sz="2600"/>
              <a:t>- offer connection with other students, potential mentors, etc. </a:t>
            </a:r>
            <a:endParaRPr sz="2600"/>
          </a:p>
          <a:p>
            <a:pPr marL="457200" lvl="0" indent="-381000" algn="l" rtl="0"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en-US" sz="2600" b="1"/>
              <a:t>Create psychological safety </a:t>
            </a:r>
            <a:endParaRPr sz="2600" b="1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pic>
        <p:nvPicPr>
          <p:cNvPr id="178" name="Google Shape;178;g1c826cf9267_0_0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10800000" flipH="1">
            <a:off x="10172550" y="-2"/>
            <a:ext cx="2501678" cy="6858002"/>
          </a:xfrm>
          <a:prstGeom prst="rect">
            <a:avLst/>
          </a:prstGeom>
          <a:noFill/>
          <a:ln>
            <a:noFill/>
          </a:ln>
          <a:effectLst>
            <a:reflection endPos="30000" dist="38100" dir="5400000" fadeDir="5400012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7"/>
          <p:cNvSpPr txBox="1">
            <a:spLocks noGrp="1"/>
          </p:cNvSpPr>
          <p:nvPr>
            <p:ph type="title"/>
          </p:nvPr>
        </p:nvSpPr>
        <p:spPr>
          <a:xfrm>
            <a:off x="2696857" y="382058"/>
            <a:ext cx="9495143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Identity Reflection</a:t>
            </a:r>
            <a:endParaRPr/>
          </a:p>
        </p:txBody>
      </p:sp>
      <p:sp>
        <p:nvSpPr>
          <p:cNvPr id="185" name="Google Shape;185;p7"/>
          <p:cNvSpPr txBox="1">
            <a:spLocks noGrp="1"/>
          </p:cNvSpPr>
          <p:nvPr>
            <p:ph type="body" idx="1"/>
          </p:nvPr>
        </p:nvSpPr>
        <p:spPr>
          <a:xfrm>
            <a:off x="2696850" y="1880125"/>
            <a:ext cx="9495300" cy="47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US" sz="3200"/>
              <a:t>Think about how your identity has affected your educational experiences. </a:t>
            </a:r>
            <a:endParaRPr sz="3200"/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3200"/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SzPts val="1800"/>
              <a:buNone/>
            </a:pPr>
            <a:r>
              <a:rPr lang="en-US" sz="3200"/>
              <a:t>Take ~10 minutes to select and answer </a:t>
            </a:r>
            <a:r>
              <a:rPr lang="en-US" sz="3200" b="1"/>
              <a:t>1</a:t>
            </a:r>
            <a:r>
              <a:rPr lang="en-US" sz="3200"/>
              <a:t> of the prompts in </a:t>
            </a:r>
            <a:r>
              <a:rPr lang="en-US" sz="3200" u="sng"/>
              <a:t>Connecting Identity and Education </a:t>
            </a:r>
            <a:endParaRPr u="sng"/>
          </a:p>
        </p:txBody>
      </p:sp>
      <p:pic>
        <p:nvPicPr>
          <p:cNvPr id="186" name="Google Shape;186;p7"/>
          <p:cNvPicPr preferRelativeResize="0"/>
          <p:nvPr/>
        </p:nvPicPr>
        <p:blipFill rotWithShape="1">
          <a:blip r:embed="rId3">
            <a:alphaModFix/>
          </a:blip>
          <a:srcRect r="55501"/>
          <a:stretch/>
        </p:blipFill>
        <p:spPr>
          <a:xfrm rot="10800000" flipH="1">
            <a:off x="0" y="0"/>
            <a:ext cx="2501678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58901" y="537010"/>
            <a:ext cx="1181251" cy="7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g14919c76f92_0_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164875"/>
            <a:ext cx="9144003" cy="6858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Reflective Teaching: Worked Example</a:t>
            </a:r>
            <a:endParaRPr/>
          </a:p>
        </p:txBody>
      </p:sp>
      <p:sp>
        <p:nvSpPr>
          <p:cNvPr id="200" name="Google Shape;200;p11"/>
          <p:cNvSpPr txBox="1">
            <a:spLocks noGrp="1"/>
          </p:cNvSpPr>
          <p:nvPr>
            <p:ph type="body" idx="1"/>
          </p:nvPr>
        </p:nvSpPr>
        <p:spPr>
          <a:xfrm>
            <a:off x="0" y="1690700"/>
            <a:ext cx="10175100" cy="49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Why might I use this practice?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What is implied about my values and expectations for students? 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Which student behaviors are encouraged or discouraged by using this practice?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Who is left out and who is welcomed to learn as a result of this practice?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Do you think this practice is generally more or less inclusive? What could be done to modify this practice to ensure inclusivity?</a:t>
            </a:r>
            <a:endParaRPr/>
          </a:p>
        </p:txBody>
      </p:sp>
      <p:pic>
        <p:nvPicPr>
          <p:cNvPr id="201" name="Google Shape;201;p11"/>
          <p:cNvPicPr preferRelativeResize="0"/>
          <p:nvPr/>
        </p:nvPicPr>
        <p:blipFill rotWithShape="1">
          <a:blip r:embed="rId3">
            <a:alphaModFix/>
          </a:blip>
          <a:srcRect r="55501"/>
          <a:stretch/>
        </p:blipFill>
        <p:spPr>
          <a:xfrm rot="10800000">
            <a:off x="10718901" y="-58627"/>
            <a:ext cx="2017050" cy="69752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774175" y="480562"/>
            <a:ext cx="861000" cy="86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Reflective Teaching: Try It Out! </a:t>
            </a:r>
            <a:endParaRPr/>
          </a:p>
        </p:txBody>
      </p:sp>
      <p:sp>
        <p:nvSpPr>
          <p:cNvPr id="209" name="Google Shape;209;p10"/>
          <p:cNvSpPr txBox="1">
            <a:spLocks noGrp="1"/>
          </p:cNvSpPr>
          <p:nvPr>
            <p:ph type="body" idx="1"/>
          </p:nvPr>
        </p:nvSpPr>
        <p:spPr>
          <a:xfrm>
            <a:off x="419100" y="1690695"/>
            <a:ext cx="11353800" cy="23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/>
              <a:t>Take 10 minutes to work through this process yourself in:</a:t>
            </a:r>
            <a:endParaRPr sz="3200"/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3200" u="sng"/>
              <a:t>Applying a Reflective Approach to a Teaching Practice</a:t>
            </a:r>
            <a:endParaRPr sz="3200" u="sng"/>
          </a:p>
        </p:txBody>
      </p:sp>
      <p:pic>
        <p:nvPicPr>
          <p:cNvPr id="210" name="Google Shape;210;p10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10800000">
            <a:off x="10174951" y="-117252"/>
            <a:ext cx="2017050" cy="69752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01476" y="601010"/>
            <a:ext cx="1181251" cy="7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2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Wrap Up Session 1</a:t>
            </a:r>
            <a:endParaRPr/>
          </a:p>
        </p:txBody>
      </p:sp>
      <p:sp>
        <p:nvSpPr>
          <p:cNvPr id="217" name="Google Shape;217;p12"/>
          <p:cNvSpPr txBox="1">
            <a:spLocks noGrp="1"/>
          </p:cNvSpPr>
          <p:nvPr>
            <p:ph type="body" idx="1"/>
          </p:nvPr>
        </p:nvSpPr>
        <p:spPr>
          <a:xfrm>
            <a:off x="2051250" y="1790525"/>
            <a:ext cx="9748500" cy="48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3600"/>
              <a:t>fill out </a:t>
            </a:r>
            <a:r>
              <a:rPr lang="en-US" sz="3600" u="sng"/>
              <a:t>After You Finish Survey: Reflective Tools for Increasing Equity and Inclusivity</a:t>
            </a:r>
            <a:r>
              <a:rPr lang="en-US" sz="3600"/>
              <a:t> </a:t>
            </a:r>
            <a:endParaRPr sz="3600"/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3600"/>
              <a:t>share an insight from the session</a:t>
            </a:r>
            <a:endParaRPr sz="3600"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3600"/>
              <a:t>homework assignment preview</a:t>
            </a:r>
            <a:endParaRPr sz="3600"/>
          </a:p>
          <a:p>
            <a:pPr marL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pic>
        <p:nvPicPr>
          <p:cNvPr id="218" name="Google Shape;218;p12"/>
          <p:cNvPicPr preferRelativeResize="0"/>
          <p:nvPr/>
        </p:nvPicPr>
        <p:blipFill rotWithShape="1">
          <a:blip r:embed="rId3">
            <a:alphaModFix/>
          </a:blip>
          <a:srcRect r="55501"/>
          <a:stretch/>
        </p:blipFill>
        <p:spPr>
          <a:xfrm rot="10800000" flipH="1">
            <a:off x="0" y="25226"/>
            <a:ext cx="1914525" cy="6832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96251" y="2742048"/>
            <a:ext cx="1181251" cy="7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1c826cf9267_0_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b="1"/>
              <a:t>Homework </a:t>
            </a:r>
            <a:endParaRPr b="1"/>
          </a:p>
        </p:txBody>
      </p:sp>
      <p:sp>
        <p:nvSpPr>
          <p:cNvPr id="226" name="Google Shape;226;g1c826cf9267_0_6"/>
          <p:cNvSpPr txBox="1">
            <a:spLocks noGrp="1"/>
          </p:cNvSpPr>
          <p:nvPr>
            <p:ph type="body" idx="1"/>
          </p:nvPr>
        </p:nvSpPr>
        <p:spPr>
          <a:xfrm>
            <a:off x="838200" y="1429425"/>
            <a:ext cx="11353800" cy="52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3533"/>
              <a:t>Complete:</a:t>
            </a:r>
            <a:endParaRPr sz="3533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3533"/>
              <a:t> </a:t>
            </a:r>
            <a:r>
              <a:rPr lang="en-US" sz="2891" u="sng"/>
              <a:t>Before You Start Survey: Scenario-Based Learning Applications</a:t>
            </a:r>
            <a:r>
              <a:rPr lang="en-US" sz="2891"/>
              <a:t> </a:t>
            </a:r>
            <a:endParaRPr sz="2891"/>
          </a:p>
          <a:p>
            <a:pPr marL="457200" lvl="0" indent="-41223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892"/>
              <a:buFont typeface="Calibri"/>
              <a:buChar char="•"/>
            </a:pPr>
            <a:r>
              <a:rPr lang="en-US" sz="2891"/>
              <a:t>From </a:t>
            </a:r>
            <a:r>
              <a:rPr lang="en-US" sz="2891" u="sng"/>
              <a:t>Description of Scenario-Based Learning Activities</a:t>
            </a:r>
            <a:r>
              <a:rPr lang="en-US" sz="2891"/>
              <a:t>, at least:</a:t>
            </a:r>
            <a:endParaRPr sz="2891"/>
          </a:p>
          <a:p>
            <a:pPr marL="914400" lvl="1" indent="-41223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92"/>
              <a:buChar char="•"/>
            </a:pPr>
            <a:r>
              <a:rPr lang="en-US" sz="2891"/>
              <a:t>1 scenario question from Preparing Inclusive Materials, </a:t>
            </a:r>
            <a:endParaRPr sz="2891"/>
          </a:p>
          <a:p>
            <a:pPr marL="914400" lvl="1" indent="-41223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92"/>
              <a:buChar char="•"/>
            </a:pPr>
            <a:r>
              <a:rPr lang="en-US" sz="2891"/>
              <a:t>2 scenario questions from Designing Equitable Instructional Activities and Assessments, and </a:t>
            </a:r>
            <a:endParaRPr sz="2891"/>
          </a:p>
          <a:p>
            <a:pPr marL="914400" lvl="1" indent="-41223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92"/>
              <a:buChar char="•"/>
            </a:pPr>
            <a:r>
              <a:rPr lang="en-US" sz="2891"/>
              <a:t>3 scenario questions from Interacting with Diverse Students</a:t>
            </a:r>
            <a:endParaRPr sz="2891"/>
          </a:p>
          <a:p>
            <a:pPr marL="9144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2891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800"/>
              <a:buNone/>
            </a:pPr>
            <a:r>
              <a:rPr lang="en-US" sz="2891"/>
              <a:t>Remember to click Show Answer after submitting an answer for more information!</a:t>
            </a:r>
            <a:endParaRPr sz="2891"/>
          </a:p>
        </p:txBody>
      </p:sp>
      <p:pic>
        <p:nvPicPr>
          <p:cNvPr id="227" name="Google Shape;227;g1c826cf9267_0_6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-5400000">
            <a:off x="7746988" y="-4092663"/>
            <a:ext cx="1353150" cy="9538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g1c826cf9267_0_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71526" y="1690835"/>
            <a:ext cx="1181251" cy="7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4919c76f92_0_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Welcome back! </a:t>
            </a:r>
            <a:endParaRPr/>
          </a:p>
        </p:txBody>
      </p:sp>
      <p:sp>
        <p:nvSpPr>
          <p:cNvPr id="234" name="Google Shape;234;g14919c76f92_0_33"/>
          <p:cNvSpPr txBox="1">
            <a:spLocks noGrp="1"/>
          </p:cNvSpPr>
          <p:nvPr>
            <p:ph type="body" idx="1"/>
          </p:nvPr>
        </p:nvSpPr>
        <p:spPr>
          <a:xfrm>
            <a:off x="310931" y="2080538"/>
            <a:ext cx="114633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rPr lang="en-US" sz="3600"/>
              <a:t>As you enter the room, please: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3600"/>
              <a:t>sign in on the registration sheet, fill out a name tag, and find your assigned table</a:t>
            </a:r>
            <a:endParaRPr sz="36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pic>
        <p:nvPicPr>
          <p:cNvPr id="235" name="Google Shape;235;g14919c76f92_0_33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5400000">
            <a:off x="5057007" y="-304311"/>
            <a:ext cx="2105300" cy="122193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241;g15b878bddb8_0_2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>
            <a:off x="0" y="0"/>
            <a:ext cx="2358189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g15b878bddb8_0_2"/>
          <p:cNvSpPr txBox="1">
            <a:spLocks noGrp="1"/>
          </p:cNvSpPr>
          <p:nvPr>
            <p:ph type="title"/>
          </p:nvPr>
        </p:nvSpPr>
        <p:spPr>
          <a:xfrm>
            <a:off x="2552082" y="1593748"/>
            <a:ext cx="91479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Inclusive Teaching </a:t>
            </a:r>
            <a:endParaRPr b="1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Workshop Series</a:t>
            </a:r>
            <a:endParaRPr b="1"/>
          </a:p>
        </p:txBody>
      </p:sp>
      <p:sp>
        <p:nvSpPr>
          <p:cNvPr id="243" name="Google Shape;243;g15b878bddb8_0_2"/>
          <p:cNvSpPr txBox="1"/>
          <p:nvPr/>
        </p:nvSpPr>
        <p:spPr>
          <a:xfrm>
            <a:off x="2552083" y="2919442"/>
            <a:ext cx="91479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Session 2: Distinguishing and Implementing Inclusive Teaching Practices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g15b878bddb8_0_2"/>
          <p:cNvSpPr txBox="1"/>
          <p:nvPr/>
        </p:nvSpPr>
        <p:spPr>
          <a:xfrm>
            <a:off x="2358189" y="4288869"/>
            <a:ext cx="9833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Facilitated by: 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XXX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14919c76f92_0_4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Learning Goals and Objectives</a:t>
            </a:r>
            <a:endParaRPr/>
          </a:p>
        </p:txBody>
      </p:sp>
      <p:sp>
        <p:nvSpPr>
          <p:cNvPr id="251" name="Google Shape;251;g14919c76f92_0_47"/>
          <p:cNvSpPr txBox="1">
            <a:spLocks noGrp="1"/>
          </p:cNvSpPr>
          <p:nvPr>
            <p:ph type="body" idx="1"/>
          </p:nvPr>
        </p:nvSpPr>
        <p:spPr>
          <a:xfrm>
            <a:off x="838200" y="1485901"/>
            <a:ext cx="8995500" cy="51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None/>
            </a:pPr>
            <a:r>
              <a:rPr lang="en-US" sz="3200"/>
              <a:t>The goals for our participants are to:</a:t>
            </a:r>
            <a:endParaRPr sz="3200" b="0"/>
          </a:p>
          <a:p>
            <a:pPr marL="457200" lvl="0" indent="-3810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foster a reflective teaching style with a growth mindset toward improvement,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empathize with how intersectional identities can inform experiences in education, and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develop tools and strategies for inclusive practices.</a:t>
            </a:r>
            <a:endParaRPr/>
          </a:p>
        </p:txBody>
      </p:sp>
      <p:pic>
        <p:nvPicPr>
          <p:cNvPr id="252" name="Google Shape;252;g14919c76f92_0_47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10800000">
            <a:off x="9833811" y="-1"/>
            <a:ext cx="2358189" cy="6858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2"/>
          <p:cNvPicPr preferRelativeResize="0"/>
          <p:nvPr/>
        </p:nvPicPr>
        <p:blipFill rotWithShape="1">
          <a:blip r:embed="rId3">
            <a:alphaModFix/>
          </a:blip>
          <a:srcRect r="55501"/>
          <a:stretch/>
        </p:blipFill>
        <p:spPr>
          <a:xfrm>
            <a:off x="0" y="0"/>
            <a:ext cx="235818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2"/>
          <p:cNvSpPr txBox="1">
            <a:spLocks noGrp="1"/>
          </p:cNvSpPr>
          <p:nvPr>
            <p:ph type="title"/>
          </p:nvPr>
        </p:nvSpPr>
        <p:spPr>
          <a:xfrm>
            <a:off x="2552082" y="1593748"/>
            <a:ext cx="91479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Inclusive Teaching </a:t>
            </a:r>
            <a:endParaRPr b="1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Workshop Series</a:t>
            </a:r>
            <a:endParaRPr b="1"/>
          </a:p>
        </p:txBody>
      </p:sp>
      <p:sp>
        <p:nvSpPr>
          <p:cNvPr id="99" name="Google Shape;99;p2"/>
          <p:cNvSpPr txBox="1"/>
          <p:nvPr/>
        </p:nvSpPr>
        <p:spPr>
          <a:xfrm>
            <a:off x="2552083" y="2919442"/>
            <a:ext cx="91479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Session 1: Identity and Reflective Teaching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2"/>
          <p:cNvSpPr txBox="1"/>
          <p:nvPr/>
        </p:nvSpPr>
        <p:spPr>
          <a:xfrm>
            <a:off x="2358189" y="4288869"/>
            <a:ext cx="9833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Facilitated by: 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XXX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4919c76f92_0_5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Learning Goals and Objectives</a:t>
            </a:r>
            <a:endParaRPr/>
          </a:p>
        </p:txBody>
      </p:sp>
      <p:pic>
        <p:nvPicPr>
          <p:cNvPr id="259" name="Google Shape;259;g14919c76f92_0_54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10800000">
            <a:off x="9833811" y="-1"/>
            <a:ext cx="2358189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g14919c76f92_0_54"/>
          <p:cNvSpPr txBox="1"/>
          <p:nvPr/>
        </p:nvSpPr>
        <p:spPr>
          <a:xfrm>
            <a:off x="838200" y="1470750"/>
            <a:ext cx="8995500" cy="50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By the end of this workshop, you should be able to: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articulate the intersectional identities you hold,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identify how different teaching practices can be received by diverse audiences,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assess strategies that promote inclusivity, and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create an action plan to address inclusivity in your classroom.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14919c76f92_0_6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Ground Rules</a:t>
            </a:r>
            <a:endParaRPr/>
          </a:p>
        </p:txBody>
      </p:sp>
      <p:sp>
        <p:nvSpPr>
          <p:cNvPr id="267" name="Google Shape;267;g14919c76f92_0_61"/>
          <p:cNvSpPr txBox="1">
            <a:spLocks noGrp="1"/>
          </p:cNvSpPr>
          <p:nvPr>
            <p:ph type="body" idx="1"/>
          </p:nvPr>
        </p:nvSpPr>
        <p:spPr>
          <a:xfrm>
            <a:off x="838200" y="2055813"/>
            <a:ext cx="78819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514350" lvl="0" indent="-49911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3200"/>
              <a:t>Listen and speak with intention  </a:t>
            </a:r>
            <a:endParaRPr/>
          </a:p>
          <a:p>
            <a:pPr marL="514350" lvl="0" indent="-49911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3200"/>
              <a:t>Share time </a:t>
            </a:r>
            <a:endParaRPr/>
          </a:p>
          <a:p>
            <a:pPr marL="514350" lvl="0" indent="-49911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3200"/>
              <a:t>Ask questions </a:t>
            </a:r>
            <a:endParaRPr/>
          </a:p>
          <a:p>
            <a:pPr marL="514350" lvl="0" indent="-49911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3200"/>
              <a:t>Give the benefit of the doubt </a:t>
            </a:r>
            <a:endParaRPr/>
          </a:p>
          <a:p>
            <a:pPr marL="514350" lvl="0" indent="-49911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3200"/>
              <a:t>Hold yourself and others accountable</a:t>
            </a:r>
            <a:endParaRPr sz="3200"/>
          </a:p>
          <a:p>
            <a:pPr marL="457200" lvl="0" indent="-41656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alibri"/>
              <a:buAutoNum type="arabicPeriod"/>
            </a:pPr>
            <a:r>
              <a:rPr lang="en-US" sz="3200"/>
              <a:t>Take the learning, but leave the stories</a:t>
            </a:r>
            <a:endParaRPr sz="3200"/>
          </a:p>
        </p:txBody>
      </p:sp>
      <p:pic>
        <p:nvPicPr>
          <p:cNvPr id="268" name="Google Shape;268;g14919c76f92_0_61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5400000">
            <a:off x="9662738" y="-2249906"/>
            <a:ext cx="2358189" cy="6858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14919c76f92_0_70"/>
          <p:cNvSpPr txBox="1">
            <a:spLocks noGrp="1"/>
          </p:cNvSpPr>
          <p:nvPr>
            <p:ph type="title"/>
          </p:nvPr>
        </p:nvSpPr>
        <p:spPr>
          <a:xfrm>
            <a:off x="2434375" y="32730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Themes of Inclusive Teaching</a:t>
            </a:r>
            <a:endParaRPr/>
          </a:p>
        </p:txBody>
      </p:sp>
      <p:sp>
        <p:nvSpPr>
          <p:cNvPr id="275" name="Google Shape;275;g14919c76f92_0_70"/>
          <p:cNvSpPr txBox="1">
            <a:spLocks noGrp="1"/>
          </p:cNvSpPr>
          <p:nvPr>
            <p:ph type="body" idx="1"/>
          </p:nvPr>
        </p:nvSpPr>
        <p:spPr>
          <a:xfrm>
            <a:off x="2337013" y="1508375"/>
            <a:ext cx="9228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demonstrate respect and empathy for the whole student,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encourage autonomy and self-efficacy,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value open communication and transparent policies,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foster belonging and personal connections, and 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center growth, accessibility, and flexibility.	</a:t>
            </a:r>
            <a:endParaRPr/>
          </a:p>
        </p:txBody>
      </p:sp>
      <p:pic>
        <p:nvPicPr>
          <p:cNvPr id="276" name="Google Shape;276;g14919c76f92_0_70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>
            <a:off x="-12" y="-6"/>
            <a:ext cx="2358189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g14919c76f92_0_7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17942" y="4648075"/>
            <a:ext cx="1925960" cy="1925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g14919c76f92_0_7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88033" y="4710331"/>
            <a:ext cx="1925960" cy="1925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g14919c76f92_0_7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127047" y="4648075"/>
            <a:ext cx="1925960" cy="1925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g14919c76f92_0_7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0172666" y="4648075"/>
            <a:ext cx="1925960" cy="1925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g14919c76f92_0_7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434375" y="4710325"/>
            <a:ext cx="1925960" cy="19259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Scenario-Based Learning: group discussions</a:t>
            </a:r>
            <a:endParaRPr/>
          </a:p>
        </p:txBody>
      </p:sp>
      <p:pic>
        <p:nvPicPr>
          <p:cNvPr id="288" name="Google Shape;288;p13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-5400000" flipH="1">
            <a:off x="5427701" y="-6012199"/>
            <a:ext cx="1336599" cy="12191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117700" y="923237"/>
            <a:ext cx="861000" cy="86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007129" y="5296425"/>
            <a:ext cx="1512673" cy="1512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1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554463" y="5345322"/>
            <a:ext cx="1512673" cy="1512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1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234472" y="5296425"/>
            <a:ext cx="1512673" cy="1512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1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841127" y="5296425"/>
            <a:ext cx="1512673" cy="1512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13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3763375" y="5345317"/>
            <a:ext cx="1512673" cy="1512678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13"/>
          <p:cNvSpPr txBox="1">
            <a:spLocks noGrp="1"/>
          </p:cNvSpPr>
          <p:nvPr>
            <p:ph type="body" idx="1"/>
          </p:nvPr>
        </p:nvSpPr>
        <p:spPr>
          <a:xfrm>
            <a:off x="178500" y="1284175"/>
            <a:ext cx="11175300" cy="48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60"/>
              <a:buNone/>
            </a:pPr>
            <a:r>
              <a:rPr lang="en-US"/>
              <a:t>Assemble into small groups and take 10 minutes to:</a:t>
            </a:r>
            <a:endParaRPr b="0"/>
          </a:p>
          <a:p>
            <a:pPr marL="457200" lvl="0" indent="-381000" algn="l" rtl="0">
              <a:lnSpc>
                <a:spcPct val="130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Share which scenarios each of you explored for your homework.</a:t>
            </a:r>
            <a:endParaRPr/>
          </a:p>
          <a:p>
            <a:pPr marL="457200" lvl="0" indent="-3810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Talk about what you found: </a:t>
            </a:r>
            <a:endParaRPr/>
          </a:p>
          <a:p>
            <a:pPr marL="1371600" lvl="1" indent="-3810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2800"/>
              <a:t>Which theme(s) of inclusive teaching did each scenario address?</a:t>
            </a:r>
            <a:endParaRPr sz="2800"/>
          </a:p>
          <a:p>
            <a:pPr marL="1371600" lvl="1" indent="-3810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2800"/>
              <a:t>Did anything surprise you? What did you learn?</a:t>
            </a:r>
            <a:endParaRPr sz="2800"/>
          </a:p>
          <a:p>
            <a:pPr marL="1371600" lvl="1" indent="-3810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2800"/>
              <a:t>How do you think your students will respond to the practices encouraged by these scenarios? </a:t>
            </a:r>
            <a:endParaRPr sz="2800"/>
          </a:p>
          <a:p>
            <a:pPr marL="1371600" lvl="1" indent="-4064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•"/>
            </a:pPr>
            <a:r>
              <a:rPr lang="en-US" sz="2800"/>
              <a:t>What might be barriers to implementation? How could you resolve them?</a:t>
            </a:r>
            <a:endParaRPr sz="28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152e4a14dee_0_7"/>
          <p:cNvSpPr txBox="1">
            <a:spLocks noGrp="1"/>
          </p:cNvSpPr>
          <p:nvPr>
            <p:ph type="title"/>
          </p:nvPr>
        </p:nvSpPr>
        <p:spPr>
          <a:xfrm>
            <a:off x="152400" y="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Video Critiques: Intent vs. Impact</a:t>
            </a:r>
            <a:endParaRPr/>
          </a:p>
        </p:txBody>
      </p:sp>
      <p:sp>
        <p:nvSpPr>
          <p:cNvPr id="301" name="Google Shape;301;g152e4a14dee_0_7"/>
          <p:cNvSpPr txBox="1">
            <a:spLocks noGrp="1"/>
          </p:cNvSpPr>
          <p:nvPr>
            <p:ph type="body" idx="1"/>
          </p:nvPr>
        </p:nvSpPr>
        <p:spPr>
          <a:xfrm>
            <a:off x="152400" y="1325700"/>
            <a:ext cx="11044500" cy="53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12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900"/>
              <a:buFont typeface="Calibri"/>
              <a:buChar char="•"/>
            </a:pPr>
            <a:r>
              <a:rPr lang="en-US" sz="2900"/>
              <a:t>We will select 2 scenarios that each have 2 versions (Scene A and B).</a:t>
            </a:r>
            <a:endParaRPr sz="2900"/>
          </a:p>
          <a:p>
            <a:pPr marL="914400" lvl="1" indent="-412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900"/>
              <a:buFont typeface="Calibri"/>
              <a:buChar char="•"/>
            </a:pPr>
            <a:r>
              <a:rPr lang="en-US" sz="2900"/>
              <a:t>Scenario options:</a:t>
            </a:r>
            <a:endParaRPr sz="2900"/>
          </a:p>
          <a:p>
            <a:pPr marL="1371600" lvl="2" indent="-412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900"/>
              <a:buChar char="•"/>
            </a:pPr>
            <a:r>
              <a:rPr lang="en-US" sz="2900"/>
              <a:t>encouraging an inclusive teaching culture </a:t>
            </a:r>
            <a:endParaRPr sz="2900"/>
          </a:p>
          <a:p>
            <a:pPr marL="1371600" lvl="2" indent="-412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900"/>
              <a:buChar char="•"/>
            </a:pPr>
            <a:r>
              <a:rPr lang="en-US" sz="2900"/>
              <a:t>supporting students during difficult circumstances</a:t>
            </a:r>
            <a:endParaRPr sz="2900"/>
          </a:p>
          <a:p>
            <a:pPr marL="1371600" lvl="2" indent="-412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900"/>
              <a:buChar char="•"/>
            </a:pPr>
            <a:r>
              <a:rPr lang="en-US" sz="2900"/>
              <a:t>shifting language use when using humor</a:t>
            </a:r>
            <a:endParaRPr sz="2900"/>
          </a:p>
          <a:p>
            <a:pPr marL="1371600" lvl="2" indent="-4127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900"/>
              <a:buChar char="•"/>
            </a:pPr>
            <a:r>
              <a:rPr lang="en-US" sz="2900"/>
              <a:t>keeping discussion on track after disruptive questions or comments</a:t>
            </a:r>
            <a:endParaRPr sz="2600"/>
          </a:p>
        </p:txBody>
      </p:sp>
      <p:pic>
        <p:nvPicPr>
          <p:cNvPr id="302" name="Google Shape;302;g152e4a14dee_0_7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>
            <a:off x="11154025" y="-619124"/>
            <a:ext cx="1037974" cy="7477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15042320b02_0_90"/>
          <p:cNvSpPr txBox="1">
            <a:spLocks noGrp="1"/>
          </p:cNvSpPr>
          <p:nvPr>
            <p:ph type="title"/>
          </p:nvPr>
        </p:nvSpPr>
        <p:spPr>
          <a:xfrm>
            <a:off x="152400" y="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Video Critiques: Intent vs. Impact</a:t>
            </a:r>
            <a:endParaRPr/>
          </a:p>
        </p:txBody>
      </p:sp>
      <p:sp>
        <p:nvSpPr>
          <p:cNvPr id="308" name="Google Shape;308;g15042320b02_0_90"/>
          <p:cNvSpPr txBox="1">
            <a:spLocks noGrp="1"/>
          </p:cNvSpPr>
          <p:nvPr>
            <p:ph type="body" idx="1"/>
          </p:nvPr>
        </p:nvSpPr>
        <p:spPr>
          <a:xfrm>
            <a:off x="362625" y="1325700"/>
            <a:ext cx="10834200" cy="53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19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US" sz="3000"/>
              <a:t>Group discussion after each scenario:</a:t>
            </a:r>
            <a:endParaRPr sz="3000"/>
          </a:p>
          <a:p>
            <a:pPr marL="914400" lvl="1" indent="-419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US" sz="3000"/>
              <a:t>In Scene A:</a:t>
            </a:r>
            <a:endParaRPr sz="3000"/>
          </a:p>
          <a:p>
            <a:pPr marL="1371600" lvl="2" indent="-419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US" sz="3000"/>
              <a:t> think about good intentions, criticisms of practice, and potential negative impacts.</a:t>
            </a:r>
            <a:endParaRPr sz="3000"/>
          </a:p>
          <a:p>
            <a:pPr marL="914400" lvl="1" indent="-419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US" sz="3000"/>
              <a:t>In Scene B:</a:t>
            </a:r>
            <a:endParaRPr sz="3000"/>
          </a:p>
          <a:p>
            <a:pPr marL="1371600" lvl="2" indent="-4191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000"/>
              <a:buChar char="•"/>
            </a:pPr>
            <a:r>
              <a:rPr lang="en-US" sz="3000"/>
              <a:t>think about what was done to avoid or correct those negative impacts, and other potential responses.</a:t>
            </a:r>
            <a:endParaRPr sz="3000"/>
          </a:p>
        </p:txBody>
      </p:sp>
      <p:pic>
        <p:nvPicPr>
          <p:cNvPr id="309" name="Google Shape;309;g15042320b02_0_90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>
            <a:off x="11154025" y="-619124"/>
            <a:ext cx="1037974" cy="7477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g15042320b02_0_9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48975" y="166263"/>
            <a:ext cx="861000" cy="86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152e4a14dee_0_0"/>
          <p:cNvSpPr txBox="1">
            <a:spLocks noGrp="1"/>
          </p:cNvSpPr>
          <p:nvPr>
            <p:ph type="title"/>
          </p:nvPr>
        </p:nvSpPr>
        <p:spPr>
          <a:xfrm>
            <a:off x="152400" y="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Video Critiques: Discussion Questions</a:t>
            </a:r>
            <a:endParaRPr/>
          </a:p>
        </p:txBody>
      </p:sp>
      <p:sp>
        <p:nvSpPr>
          <p:cNvPr id="316" name="Google Shape;316;g152e4a14dee_0_0"/>
          <p:cNvSpPr txBox="1">
            <a:spLocks noGrp="1"/>
          </p:cNvSpPr>
          <p:nvPr>
            <p:ph type="body" idx="1"/>
          </p:nvPr>
        </p:nvSpPr>
        <p:spPr>
          <a:xfrm>
            <a:off x="362625" y="1325700"/>
            <a:ext cx="10834200" cy="53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What are some possible good intentions behind Scene A?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What are some criticisms you can make of Scene A? What are the potential negative impacts?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/>
              <a:t>How does Scene B avoid or correct the criticisms and impacts from Scene A?</a:t>
            </a:r>
            <a:endParaRPr/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SzPts val="2400"/>
              <a:buFont typeface="Calibri"/>
              <a:buChar char="•"/>
            </a:pPr>
            <a:r>
              <a:rPr lang="en-US"/>
              <a:t>How else could you respond to this or a similar situation in your own teaching context?</a:t>
            </a:r>
            <a:endParaRPr sz="3000"/>
          </a:p>
        </p:txBody>
      </p:sp>
      <p:pic>
        <p:nvPicPr>
          <p:cNvPr id="317" name="Google Shape;317;g152e4a14dee_0_0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>
            <a:off x="11154025" y="-619124"/>
            <a:ext cx="1037974" cy="7477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g152e4a14dee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198250" y="168350"/>
            <a:ext cx="861000" cy="86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14919c76f92_0_86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121920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Survey Break </a:t>
            </a:r>
            <a:endParaRPr/>
          </a:p>
        </p:txBody>
      </p:sp>
      <p:sp>
        <p:nvSpPr>
          <p:cNvPr id="324" name="Google Shape;324;g14919c76f92_0_86"/>
          <p:cNvSpPr txBox="1">
            <a:spLocks noGrp="1"/>
          </p:cNvSpPr>
          <p:nvPr>
            <p:ph type="body" idx="1"/>
          </p:nvPr>
        </p:nvSpPr>
        <p:spPr>
          <a:xfrm>
            <a:off x="2051250" y="1790525"/>
            <a:ext cx="9748500" cy="48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3600"/>
              <a:t>complete the </a:t>
            </a:r>
            <a:r>
              <a:rPr lang="en-US" sz="3600" u="sng"/>
              <a:t>After You Finish: Scenario-Based Learning Applications</a:t>
            </a:r>
            <a:r>
              <a:rPr lang="en-US" sz="3600"/>
              <a:t> </a:t>
            </a:r>
            <a:endParaRPr sz="3600"/>
          </a:p>
          <a:p>
            <a:pPr marL="0" lvl="0" indent="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</a:pPr>
            <a:endParaRPr sz="3600"/>
          </a:p>
          <a:p>
            <a:pPr marL="0" lvl="0" indent="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pic>
        <p:nvPicPr>
          <p:cNvPr id="325" name="Google Shape;325;g14919c76f92_0_86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10800000" flipH="1">
            <a:off x="0" y="25226"/>
            <a:ext cx="1914525" cy="6832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g14919c76f92_0_8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56176" y="653935"/>
            <a:ext cx="1181251" cy="7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Action Plan: Development</a:t>
            </a:r>
            <a:endParaRPr/>
          </a:p>
        </p:txBody>
      </p:sp>
      <p:sp>
        <p:nvSpPr>
          <p:cNvPr id="333" name="Google Shape;333;p16"/>
          <p:cNvSpPr txBox="1">
            <a:spLocks noGrp="1"/>
          </p:cNvSpPr>
          <p:nvPr>
            <p:ph type="body" idx="1"/>
          </p:nvPr>
        </p:nvSpPr>
        <p:spPr>
          <a:xfrm>
            <a:off x="4529152" y="1595423"/>
            <a:ext cx="7416300" cy="504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200"/>
              <a:t>Take 20 minutes and write down a detailed plan for an inclusive strategy in </a:t>
            </a:r>
            <a:r>
              <a:rPr lang="en-US" sz="3200" u="sng"/>
              <a:t>Making an Action Plan</a:t>
            </a:r>
            <a:r>
              <a:rPr lang="en-US" sz="3200"/>
              <a:t>.</a:t>
            </a:r>
            <a:endParaRPr sz="32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60810"/>
              <a:buNone/>
            </a:pPr>
            <a:endParaRPr sz="32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60810"/>
              <a:buNone/>
            </a:pPr>
            <a:r>
              <a:rPr lang="en-US" sz="3200"/>
              <a:t>If you finish with 1 strategy, repeat the process with another (up to 3) adding to each entry. </a:t>
            </a:r>
            <a:endParaRPr sz="32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60810"/>
              <a:buNone/>
            </a:pPr>
            <a:endParaRPr sz="32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60810"/>
              <a:buNone/>
            </a:pPr>
            <a:r>
              <a:rPr lang="en-US" sz="3200"/>
              <a:t>Raise your hand if you get stuck!</a:t>
            </a:r>
            <a:endParaRPr sz="3200"/>
          </a:p>
        </p:txBody>
      </p:sp>
      <p:pic>
        <p:nvPicPr>
          <p:cNvPr id="334" name="Google Shape;334;p16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flipH="1">
            <a:off x="-114300" y="1595437"/>
            <a:ext cx="4257676" cy="8825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94901" y="601010"/>
            <a:ext cx="1181251" cy="7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14937c67e8e_0_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Action Plan: Share and Go around</a:t>
            </a:r>
            <a:endParaRPr/>
          </a:p>
        </p:txBody>
      </p:sp>
      <p:sp>
        <p:nvSpPr>
          <p:cNvPr id="342" name="Google Shape;342;g14937c67e8e_0_3"/>
          <p:cNvSpPr txBox="1">
            <a:spLocks noGrp="1"/>
          </p:cNvSpPr>
          <p:nvPr>
            <p:ph type="body" idx="1"/>
          </p:nvPr>
        </p:nvSpPr>
        <p:spPr>
          <a:xfrm>
            <a:off x="4529150" y="1595423"/>
            <a:ext cx="6438900" cy="507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431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en-US" sz="3200"/>
              <a:t>Pair with a neighbor: each share your ideas about your plans.</a:t>
            </a:r>
            <a:endParaRPr sz="3200"/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3200"/>
          </a:p>
          <a:p>
            <a:pPr marL="457200" lvl="0" indent="-431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3200"/>
              <a:buChar char="•"/>
            </a:pPr>
            <a:r>
              <a:rPr lang="en-US" sz="3200"/>
              <a:t>As a whole group: share</a:t>
            </a:r>
            <a:r>
              <a:rPr lang="en-US" sz="3200" b="1"/>
              <a:t> 1</a:t>
            </a:r>
            <a:r>
              <a:rPr lang="en-US" sz="3200"/>
              <a:t> inclusive teaching strategy you developed a plan for!</a:t>
            </a:r>
            <a:br>
              <a:rPr lang="en-US" sz="3200"/>
            </a:br>
            <a:endParaRPr sz="32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sz="3200"/>
          </a:p>
        </p:txBody>
      </p:sp>
      <p:pic>
        <p:nvPicPr>
          <p:cNvPr id="343" name="Google Shape;343;g14937c67e8e_0_3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flipH="1">
            <a:off x="-114300" y="1595437"/>
            <a:ext cx="4257676" cy="8825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g14937c67e8e_0_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112925" y="416562"/>
            <a:ext cx="861000" cy="86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4919c76f92_0_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Learning Goals and Objectives</a:t>
            </a:r>
            <a:endParaRPr/>
          </a:p>
        </p:txBody>
      </p:sp>
      <p:sp>
        <p:nvSpPr>
          <p:cNvPr id="107" name="Google Shape;107;g14919c76f92_0_2"/>
          <p:cNvSpPr txBox="1">
            <a:spLocks noGrp="1"/>
          </p:cNvSpPr>
          <p:nvPr>
            <p:ph type="body" idx="1"/>
          </p:nvPr>
        </p:nvSpPr>
        <p:spPr>
          <a:xfrm>
            <a:off x="838200" y="1485901"/>
            <a:ext cx="8995500" cy="51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None/>
            </a:pPr>
            <a:r>
              <a:rPr lang="en-US" sz="3200"/>
              <a:t>The goals for our participants are to:</a:t>
            </a:r>
            <a:endParaRPr sz="3200" b="0"/>
          </a:p>
          <a:p>
            <a:pPr marL="457200" lvl="0" indent="-4064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SzPts val="2800"/>
              <a:buFont typeface="Calibri"/>
              <a:buChar char="•"/>
            </a:pPr>
            <a:r>
              <a:rPr lang="en-US"/>
              <a:t>foster a reflective teaching style with a growth mindset toward improvement,</a:t>
            </a:r>
            <a:endParaRPr/>
          </a:p>
          <a:p>
            <a:pPr marL="457200" lvl="0" indent="-4064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•"/>
            </a:pPr>
            <a:r>
              <a:rPr lang="en-US"/>
              <a:t>empathize with how intersectional identities can inform experiences in education, and</a:t>
            </a:r>
            <a:endParaRPr/>
          </a:p>
          <a:p>
            <a:pPr marL="457200" lvl="0" indent="-4064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800"/>
              <a:buFont typeface="Calibri"/>
              <a:buChar char="•"/>
            </a:pPr>
            <a:r>
              <a:rPr lang="en-US"/>
              <a:t>develop tools and strategies for inclusive practices.</a:t>
            </a:r>
            <a:endParaRPr sz="2400"/>
          </a:p>
        </p:txBody>
      </p:sp>
      <p:pic>
        <p:nvPicPr>
          <p:cNvPr id="108" name="Google Shape;108;g14919c76f92_0_2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10800000">
            <a:off x="9833811" y="-1"/>
            <a:ext cx="2358189" cy="6858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17"/>
          <p:cNvSpPr txBox="1">
            <a:spLocks noGrp="1"/>
          </p:cNvSpPr>
          <p:nvPr>
            <p:ph type="title"/>
          </p:nvPr>
        </p:nvSpPr>
        <p:spPr>
          <a:xfrm>
            <a:off x="180974" y="32866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Thanks for participating! </a:t>
            </a:r>
            <a:endParaRPr/>
          </a:p>
        </p:txBody>
      </p:sp>
      <p:sp>
        <p:nvSpPr>
          <p:cNvPr id="351" name="Google Shape;351;p17"/>
          <p:cNvSpPr txBox="1">
            <a:spLocks noGrp="1"/>
          </p:cNvSpPr>
          <p:nvPr>
            <p:ph type="body" idx="1"/>
          </p:nvPr>
        </p:nvSpPr>
        <p:spPr>
          <a:xfrm>
            <a:off x="3370350" y="1654225"/>
            <a:ext cx="8968500" cy="47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US" sz="3200"/>
              <a:t>Please remember fill out your </a:t>
            </a:r>
            <a:r>
              <a:rPr lang="en-US" sz="3200" u="sng"/>
              <a:t>workshop evaluation</a:t>
            </a:r>
            <a:r>
              <a:rPr lang="en-US" sz="3200"/>
              <a:t> </a:t>
            </a:r>
            <a:endParaRPr/>
          </a:p>
        </p:txBody>
      </p:sp>
      <p:pic>
        <p:nvPicPr>
          <p:cNvPr id="352" name="Google Shape;352;p17"/>
          <p:cNvPicPr preferRelativeResize="0"/>
          <p:nvPr/>
        </p:nvPicPr>
        <p:blipFill rotWithShape="1">
          <a:blip r:embed="rId3">
            <a:alphaModFix/>
          </a:blip>
          <a:srcRect r="55501"/>
          <a:stretch/>
        </p:blipFill>
        <p:spPr>
          <a:xfrm rot="5400000" flipH="1">
            <a:off x="3436275" y="-1371772"/>
            <a:ext cx="4604128" cy="129073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520512"/>
            <a:ext cx="6096000" cy="58169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MIT </a:t>
            </a:r>
            <a:r>
              <a:rPr lang="en-US" dirty="0" err="1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OpenCourseWare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u="sng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  <a:hlinkMouseOver r:id="rId2"/>
              </a:rPr>
              <a:t>https://ocw.mit.edu/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8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Resource: Inclusive Teaching Module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Darcy G. Gordon, Catherine </a:t>
            </a:r>
            <a:r>
              <a:rPr lang="en-US" dirty="0" err="1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Drennan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following may not correspond to a particular course on MIT </a:t>
            </a:r>
            <a:r>
              <a:rPr lang="en-US" dirty="0" err="1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OpenCourseWare</a:t>
            </a:r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but has been provided by the author as an individual learning resource.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information about citing these materials or our Terms of Use, visit: </a:t>
            </a:r>
            <a:r>
              <a:rPr lang="en-US" u="sng" dirty="0" smtClean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 tooltip="https://ocw.mit.edu/pages/privacy-and-terms-of-use/"/>
              </a:rPr>
              <a:t>https://ocw.mit.edu/terms</a:t>
            </a:r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b="1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904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Learning Goals and Objectives</a:t>
            </a:r>
            <a:endParaRPr/>
          </a:p>
        </p:txBody>
      </p:sp>
      <p:pic>
        <p:nvPicPr>
          <p:cNvPr id="115" name="Google Shape;115;p3"/>
          <p:cNvPicPr preferRelativeResize="0"/>
          <p:nvPr/>
        </p:nvPicPr>
        <p:blipFill rotWithShape="1">
          <a:blip r:embed="rId3">
            <a:alphaModFix/>
          </a:blip>
          <a:srcRect r="55501"/>
          <a:stretch/>
        </p:blipFill>
        <p:spPr>
          <a:xfrm rot="10800000">
            <a:off x="9833811" y="0"/>
            <a:ext cx="235818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3"/>
          <p:cNvSpPr txBox="1"/>
          <p:nvPr/>
        </p:nvSpPr>
        <p:spPr>
          <a:xfrm>
            <a:off x="838200" y="1470750"/>
            <a:ext cx="8995500" cy="50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By the end of this workshop, you should be able to: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683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articulate the intersectional identities you hold,</a:t>
            </a:r>
            <a:endParaRPr sz="2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683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identify how different teaching practices can be received by diverse audiences,</a:t>
            </a:r>
            <a:endParaRPr sz="2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683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assess strategies that promote inclusivity, and</a:t>
            </a:r>
            <a:endParaRPr sz="2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683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US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create an action plan to address inclusivity in your classroom.</a:t>
            </a: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Ground Rules</a:t>
            </a:r>
            <a:endParaRPr/>
          </a:p>
        </p:txBody>
      </p:sp>
      <p:sp>
        <p:nvSpPr>
          <p:cNvPr id="123" name="Google Shape;123;p4"/>
          <p:cNvSpPr txBox="1">
            <a:spLocks noGrp="1"/>
          </p:cNvSpPr>
          <p:nvPr>
            <p:ph type="body" idx="1"/>
          </p:nvPr>
        </p:nvSpPr>
        <p:spPr>
          <a:xfrm>
            <a:off x="838200" y="2055813"/>
            <a:ext cx="78819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514350" lvl="0" indent="-49911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3200"/>
              <a:t>Listen and speak with intention  </a:t>
            </a:r>
            <a:endParaRPr/>
          </a:p>
          <a:p>
            <a:pPr marL="514350" lvl="0" indent="-49911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3200"/>
              <a:t>Share time </a:t>
            </a:r>
            <a:endParaRPr/>
          </a:p>
          <a:p>
            <a:pPr marL="514350" lvl="0" indent="-49911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3200"/>
              <a:t>Ask questions </a:t>
            </a:r>
            <a:endParaRPr/>
          </a:p>
          <a:p>
            <a:pPr marL="514350" lvl="0" indent="-49911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3200"/>
              <a:t>Give the benefit of the doubt </a:t>
            </a:r>
            <a:endParaRPr/>
          </a:p>
          <a:p>
            <a:pPr marL="514350" lvl="0" indent="-49911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lang="en-US" sz="3200"/>
              <a:t>Hold yourself and others accountable</a:t>
            </a:r>
            <a:endParaRPr sz="3200"/>
          </a:p>
          <a:p>
            <a:pPr marL="514350" lvl="0" indent="-49911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Calibri"/>
              <a:buAutoNum type="arabicPeriod"/>
            </a:pPr>
            <a:r>
              <a:rPr lang="en-US" sz="3200"/>
              <a:t>Take the learning, but leave the stories</a:t>
            </a:r>
            <a:endParaRPr sz="3200"/>
          </a:p>
        </p:txBody>
      </p:sp>
      <p:pic>
        <p:nvPicPr>
          <p:cNvPr id="124" name="Google Shape;124;p4"/>
          <p:cNvPicPr preferRelativeResize="0"/>
          <p:nvPr/>
        </p:nvPicPr>
        <p:blipFill rotWithShape="1">
          <a:blip r:embed="rId3">
            <a:alphaModFix/>
          </a:blip>
          <a:srcRect r="55501"/>
          <a:stretch/>
        </p:blipFill>
        <p:spPr>
          <a:xfrm rot="5400000">
            <a:off x="9662738" y="-2249905"/>
            <a:ext cx="235818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4919c76f92_0_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b="1"/>
              <a:t>Expectations</a:t>
            </a:r>
            <a:endParaRPr b="1"/>
          </a:p>
        </p:txBody>
      </p:sp>
      <p:sp>
        <p:nvSpPr>
          <p:cNvPr id="131" name="Google Shape;131;g14919c76f92_0_10"/>
          <p:cNvSpPr txBox="1">
            <a:spLocks noGrp="1"/>
          </p:cNvSpPr>
          <p:nvPr>
            <p:ph type="body" idx="1"/>
          </p:nvPr>
        </p:nvSpPr>
        <p:spPr>
          <a:xfrm>
            <a:off x="838200" y="2373400"/>
            <a:ext cx="10515600" cy="343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3200"/>
              <a:t>A certificate in Inclusive Teaching will be awarded if you: </a:t>
            </a:r>
            <a:endParaRPr sz="3200"/>
          </a:p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Calibri"/>
              <a:buChar char="•"/>
            </a:pPr>
            <a:r>
              <a:rPr lang="en-US"/>
              <a:t>attend both sessions in person and actively participate in discussion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Calibri"/>
              <a:buChar char="•"/>
            </a:pPr>
            <a:r>
              <a:rPr lang="en-US"/>
              <a:t>complete the online portions of the workshop as instructed</a:t>
            </a:r>
            <a:endParaRPr/>
          </a:p>
          <a:p>
            <a:pPr marL="914400" lvl="1" indent="-368300" algn="l" rtl="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SzPts val="2200"/>
              <a:buFont typeface="Calibri"/>
              <a:buChar char="•"/>
            </a:pPr>
            <a:r>
              <a:rPr lang="en-US" sz="2800"/>
              <a:t>including the pre/post surveys, homework, action plan, and final workshop evaluation </a:t>
            </a:r>
            <a:endParaRPr sz="2800"/>
          </a:p>
        </p:txBody>
      </p:sp>
      <p:pic>
        <p:nvPicPr>
          <p:cNvPr id="132" name="Google Shape;132;g14919c76f92_0_10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5400000">
            <a:off x="5324714" y="-858488"/>
            <a:ext cx="1162149" cy="14270826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g14919c76f92_0_10"/>
          <p:cNvSpPr txBox="1">
            <a:spLocks noGrp="1"/>
          </p:cNvSpPr>
          <p:nvPr>
            <p:ph type="body" idx="1"/>
          </p:nvPr>
        </p:nvSpPr>
        <p:spPr>
          <a:xfrm>
            <a:off x="838200" y="132500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/>
              <a:t>Session 1: Identity and Reflective Teaching</a:t>
            </a:r>
            <a:endParaRPr/>
          </a:p>
          <a:p>
            <a:pPr marL="0" lvl="0" indent="0" algn="l" rtl="0">
              <a:lnSpc>
                <a:spcPct val="70000"/>
              </a:lnSpc>
              <a:spcBef>
                <a:spcPts val="1000"/>
              </a:spcBef>
              <a:spcAft>
                <a:spcPts val="1000"/>
              </a:spcAft>
              <a:buSzPts val="1800"/>
              <a:buNone/>
            </a:pPr>
            <a:r>
              <a:rPr lang="en-US"/>
              <a:t>Session 2: Distinguishing and Implementing Inclusive Teaching Practices</a:t>
            </a:r>
            <a:endParaRPr/>
          </a:p>
        </p:txBody>
      </p:sp>
      <p:pic>
        <p:nvPicPr>
          <p:cNvPr id="134" name="Google Shape;134;g14919c76f92_0_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70892" y="4586813"/>
            <a:ext cx="861000" cy="86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g14919c76f92_0_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948568" y="4643260"/>
            <a:ext cx="1181251" cy="7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506b990bd5_0_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/>
              <a:t>What is inclusive teaching?</a:t>
            </a:r>
            <a:endParaRPr/>
          </a:p>
        </p:txBody>
      </p:sp>
      <p:pic>
        <p:nvPicPr>
          <p:cNvPr id="142" name="Google Shape;142;g1506b990bd5_0_0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-5400000">
            <a:off x="4916895" y="-4928325"/>
            <a:ext cx="2358200" cy="12214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Intersectionality Exercise</a:t>
            </a:r>
            <a:endParaRPr/>
          </a:p>
        </p:txBody>
      </p:sp>
      <p:graphicFrame>
        <p:nvGraphicFramePr>
          <p:cNvPr id="149" name="Google Shape;149;p5"/>
          <p:cNvGraphicFramePr/>
          <p:nvPr/>
        </p:nvGraphicFramePr>
        <p:xfrm>
          <a:off x="587750" y="1983075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{8B37186C-0FF1-4DE5-ABCC-98DB1FC7CD4F}</a:tableStyleId>
              </a:tblPr>
              <a:tblGrid>
                <a:gridCol w="2430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18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4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US" sz="3200" u="none" strike="noStrike" cap="none"/>
                        <a:t>Color/Shape</a:t>
                      </a:r>
                      <a:endParaRPr sz="1400" u="none" strike="noStrike" cap="none"/>
                    </a:p>
                  </a:txBody>
                  <a:tcPr marL="121175" marR="121175" marT="60600" marB="606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US" sz="3200" u="none" strike="noStrike" cap="none"/>
                        <a:t>Action</a:t>
                      </a:r>
                      <a:endParaRPr sz="1400" u="none" strike="noStrike" cap="none"/>
                    </a:p>
                  </a:txBody>
                  <a:tcPr marL="121175" marR="121175" marT="60600" marB="6060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4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endParaRPr sz="3200" b="1" u="none" strike="noStrike" cap="none">
                        <a:solidFill>
                          <a:schemeClr val="accent6"/>
                        </a:solidFill>
                      </a:endParaRPr>
                    </a:p>
                  </a:txBody>
                  <a:tcPr marL="84150" marR="84150" marT="84150" marB="841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endParaRPr sz="3200" u="none" strike="noStrike" cap="none"/>
                    </a:p>
                  </a:txBody>
                  <a:tcPr marL="84150" marR="84150" marT="84150" marB="841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4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endParaRPr sz="3200" b="1" u="none" strike="noStrike" cap="none">
                        <a:solidFill>
                          <a:schemeClr val="accent5"/>
                        </a:solidFill>
                      </a:endParaRPr>
                    </a:p>
                  </a:txBody>
                  <a:tcPr marL="84150" marR="84150" marT="84150" marB="841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US" sz="3200" u="none" strike="noStrike" cap="none"/>
                        <a:t> </a:t>
                      </a:r>
                      <a:endParaRPr sz="3200" u="none" strike="noStrike" cap="none"/>
                    </a:p>
                  </a:txBody>
                  <a:tcPr marL="84150" marR="84150" marT="84150" marB="841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4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endParaRPr sz="3200" b="1" u="none" strike="noStrike" cap="none">
                        <a:solidFill>
                          <a:schemeClr val="accent4"/>
                        </a:solidFill>
                      </a:endParaRPr>
                    </a:p>
                  </a:txBody>
                  <a:tcPr marL="84150" marR="84150" marT="84150" marB="841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endParaRPr sz="3200" u="none" strike="noStrike" cap="none"/>
                    </a:p>
                  </a:txBody>
                  <a:tcPr marL="84150" marR="84150" marT="84150" marB="841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48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endParaRPr sz="3200" b="1" u="none" strike="noStrike" cap="none">
                        <a:solidFill>
                          <a:srgbClr val="C00000"/>
                        </a:solidFill>
                      </a:endParaRPr>
                    </a:p>
                  </a:txBody>
                  <a:tcPr marL="84150" marR="84150" marT="84150" marB="841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endParaRPr sz="3200" u="none" strike="noStrike" cap="none"/>
                    </a:p>
                  </a:txBody>
                  <a:tcPr marL="84150" marR="84150" marT="84150" marB="8415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0" name="Google Shape;150;p5"/>
          <p:cNvSpPr txBox="1"/>
          <p:nvPr/>
        </p:nvSpPr>
        <p:spPr>
          <a:xfrm>
            <a:off x="587750" y="1398300"/>
            <a:ext cx="112239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ask you to place a </a:t>
            </a: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sticky note </a:t>
            </a: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 the </a:t>
            </a:r>
            <a:r>
              <a:rPr lang="en-US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identity categories in which: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5"/>
          <p:cNvSpPr txBox="1"/>
          <p:nvPr/>
        </p:nvSpPr>
        <p:spPr>
          <a:xfrm>
            <a:off x="484015" y="5957424"/>
            <a:ext cx="996933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Talk to a neighbor about your placements after each color.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5"/>
          <p:cNvSpPr txBox="1"/>
          <p:nvPr/>
        </p:nvSpPr>
        <p:spPr>
          <a:xfrm>
            <a:off x="587750" y="2880825"/>
            <a:ext cx="26652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Green bubble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5"/>
          <p:cNvSpPr txBox="1"/>
          <p:nvPr/>
        </p:nvSpPr>
        <p:spPr>
          <a:xfrm>
            <a:off x="543950" y="3665225"/>
            <a:ext cx="25422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Blue square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5"/>
          <p:cNvSpPr txBox="1"/>
          <p:nvPr/>
        </p:nvSpPr>
        <p:spPr>
          <a:xfrm>
            <a:off x="543949" y="4451825"/>
            <a:ext cx="25422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accent4"/>
                </a:solidFill>
                <a:latin typeface="Calibri"/>
                <a:ea typeface="Calibri"/>
                <a:cs typeface="Calibri"/>
                <a:sym typeface="Calibri"/>
              </a:rPr>
              <a:t>Yellow heart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5"/>
          <p:cNvSpPr txBox="1"/>
          <p:nvPr/>
        </p:nvSpPr>
        <p:spPr>
          <a:xfrm>
            <a:off x="696686" y="5238425"/>
            <a:ext cx="2171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Pink star</a:t>
            </a:r>
            <a:endParaRPr sz="3200" b="1" i="0" u="none" strike="noStrike" cap="none">
              <a:solidFill>
                <a:schemeClr val="accent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5"/>
          <p:cNvSpPr txBox="1"/>
          <p:nvPr/>
        </p:nvSpPr>
        <p:spPr>
          <a:xfrm>
            <a:off x="3086177" y="2799504"/>
            <a:ext cx="4877600" cy="86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relate to most closely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5"/>
          <p:cNvSpPr txBox="1"/>
          <p:nvPr/>
        </p:nvSpPr>
        <p:spPr>
          <a:xfrm>
            <a:off x="3086177" y="3648845"/>
            <a:ext cx="4877600" cy="86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do not relate to closely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5"/>
          <p:cNvSpPr txBox="1"/>
          <p:nvPr/>
        </p:nvSpPr>
        <p:spPr>
          <a:xfrm>
            <a:off x="3086177" y="4416033"/>
            <a:ext cx="7327041" cy="86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feel the most oppressed or stigmatized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5"/>
          <p:cNvSpPr txBox="1"/>
          <p:nvPr/>
        </p:nvSpPr>
        <p:spPr>
          <a:xfrm>
            <a:off x="3086177" y="5229416"/>
            <a:ext cx="7327041" cy="86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feel the most powerful or privileged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0" name="Google Shape;160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57675" y="537237"/>
            <a:ext cx="861000" cy="86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280ec549171_1_0"/>
          <p:cNvSpPr txBox="1">
            <a:spLocks noGrp="1"/>
          </p:cNvSpPr>
          <p:nvPr>
            <p:ph type="title"/>
          </p:nvPr>
        </p:nvSpPr>
        <p:spPr>
          <a:xfrm>
            <a:off x="838200" y="-1587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b="1"/>
              <a:t>Intersectionality Exercise Discussion</a:t>
            </a:r>
            <a:endParaRPr/>
          </a:p>
        </p:txBody>
      </p:sp>
      <p:sp>
        <p:nvSpPr>
          <p:cNvPr id="167" name="Google Shape;167;g280ec549171_1_0"/>
          <p:cNvSpPr txBox="1">
            <a:spLocks noGrp="1"/>
          </p:cNvSpPr>
          <p:nvPr>
            <p:ph type="body" idx="1"/>
          </p:nvPr>
        </p:nvSpPr>
        <p:spPr>
          <a:xfrm>
            <a:off x="838200" y="995375"/>
            <a:ext cx="10771500" cy="26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Which shape was the most challenging for you to categorize? Which shape was the easiest for you to categorize? Why do you think this is the case? </a:t>
            </a:r>
            <a:endParaRPr sz="2400"/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Did you place multiple shapes in the same category?  </a:t>
            </a:r>
            <a:endParaRPr sz="2400"/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How do the different categories you identified with influence each other?</a:t>
            </a:r>
            <a:endParaRPr sz="2400"/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As a group, where are the different shapes placed? How does this compare to your own categorization? </a:t>
            </a:r>
            <a:endParaRPr sz="2400"/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What did you notice? What information is missing from these visuals?</a:t>
            </a:r>
            <a:endParaRPr sz="2380"/>
          </a:p>
        </p:txBody>
      </p:sp>
      <p:pic>
        <p:nvPicPr>
          <p:cNvPr id="168" name="Google Shape;168;g280ec549171_1_0"/>
          <p:cNvPicPr preferRelativeResize="0"/>
          <p:nvPr/>
        </p:nvPicPr>
        <p:blipFill rotWithShape="1">
          <a:blip r:embed="rId3">
            <a:alphaModFix/>
          </a:blip>
          <a:srcRect r="55500"/>
          <a:stretch/>
        </p:blipFill>
        <p:spPr>
          <a:xfrm rot="-5400000">
            <a:off x="5667662" y="333663"/>
            <a:ext cx="881901" cy="12166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g280ec549171_1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91768" y="134387"/>
            <a:ext cx="861000" cy="861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g280ec549171_1_0"/>
          <p:cNvSpPr txBox="1">
            <a:spLocks noGrp="1"/>
          </p:cNvSpPr>
          <p:nvPr>
            <p:ph type="body" idx="1"/>
          </p:nvPr>
        </p:nvSpPr>
        <p:spPr>
          <a:xfrm>
            <a:off x="838188" y="5449950"/>
            <a:ext cx="10515600" cy="15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556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000"/>
              <a:buChar char="•"/>
            </a:pPr>
            <a:r>
              <a:rPr lang="en-US" sz="2400" b="1"/>
              <a:t>Why did we do this exercise?</a:t>
            </a:r>
            <a:endParaRPr sz="238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1562</Words>
  <Application>Microsoft Office PowerPoint</Application>
  <PresentationFormat>Widescreen</PresentationFormat>
  <Paragraphs>222</Paragraphs>
  <Slides>31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Times New Roman</vt:lpstr>
      <vt:lpstr>Office Theme</vt:lpstr>
      <vt:lpstr>Welcome! </vt:lpstr>
      <vt:lpstr>Inclusive Teaching  Workshop Series</vt:lpstr>
      <vt:lpstr>Learning Goals and Objectives</vt:lpstr>
      <vt:lpstr>Learning Goals and Objectives</vt:lpstr>
      <vt:lpstr>Ground Rules</vt:lpstr>
      <vt:lpstr>Expectations</vt:lpstr>
      <vt:lpstr>What is inclusive teaching?</vt:lpstr>
      <vt:lpstr>Intersectionality Exercise</vt:lpstr>
      <vt:lpstr>Intersectionality Exercise Discussion</vt:lpstr>
      <vt:lpstr>Supporting underrepresented learners </vt:lpstr>
      <vt:lpstr>Identity Reflection</vt:lpstr>
      <vt:lpstr>PowerPoint Presentation</vt:lpstr>
      <vt:lpstr>Reflective Teaching: Worked Example</vt:lpstr>
      <vt:lpstr>Reflective Teaching: Try It Out! </vt:lpstr>
      <vt:lpstr>Wrap Up Session 1</vt:lpstr>
      <vt:lpstr>Homework </vt:lpstr>
      <vt:lpstr>Welcome back! </vt:lpstr>
      <vt:lpstr>Inclusive Teaching  Workshop Series</vt:lpstr>
      <vt:lpstr>Learning Goals and Objectives</vt:lpstr>
      <vt:lpstr>Learning Goals and Objectives</vt:lpstr>
      <vt:lpstr>Ground Rules</vt:lpstr>
      <vt:lpstr>Themes of Inclusive Teaching</vt:lpstr>
      <vt:lpstr>Scenario-Based Learning: group discussions</vt:lpstr>
      <vt:lpstr>Video Critiques: Intent vs. Impact</vt:lpstr>
      <vt:lpstr>Video Critiques: Intent vs. Impact</vt:lpstr>
      <vt:lpstr>Video Critiques: Discussion Questions</vt:lpstr>
      <vt:lpstr>Survey Break </vt:lpstr>
      <vt:lpstr>Action Plan: Development</vt:lpstr>
      <vt:lpstr>Action Plan: Share and Go around</vt:lpstr>
      <vt:lpstr>Thanks for participating!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Welcome! </dc:title>
  <dc:creator>Microsoft Office User</dc:creator>
  <cp:lastModifiedBy>Alicia Franke</cp:lastModifiedBy>
  <cp:revision>1</cp:revision>
  <dcterms:created xsi:type="dcterms:W3CDTF">2019-08-13T20:36:51Z</dcterms:created>
  <dcterms:modified xsi:type="dcterms:W3CDTF">2023-09-29T16:52:50Z</dcterms:modified>
</cp:coreProperties>
</file>